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67" r:id="rId4"/>
    <p:sldId id="258" r:id="rId5"/>
    <p:sldId id="259" r:id="rId6"/>
    <p:sldId id="265" r:id="rId7"/>
    <p:sldId id="260" r:id="rId8"/>
    <p:sldId id="261" r:id="rId9"/>
    <p:sldId id="268" r:id="rId10"/>
    <p:sldId id="262" r:id="rId11"/>
    <p:sldId id="266" r:id="rId12"/>
    <p:sldId id="264" r:id="rId13"/>
    <p:sldId id="269" r:id="rId14"/>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6" d="100"/>
          <a:sy n="76" d="100"/>
        </p:scale>
        <p:origin x="33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5944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48301"/>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Times New Roman" panose="02020603050405020304" pitchFamily="18" charset="0"/>
                <a:ea typeface="Sora Medium" pitchFamily="34" charset="-122"/>
                <a:cs typeface="Times New Roman" panose="02020603050405020304" pitchFamily="18" charset="0"/>
              </a:rPr>
              <a:t>Automated Terrain Classification Using Deep Learning</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6280190" y="377542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Times New Roman" panose="02020603050405020304" pitchFamily="18" charset="0"/>
                <a:ea typeface="Noto Sans TC" pitchFamily="34" charset="-122"/>
                <a:cs typeface="Times New Roman" panose="02020603050405020304" pitchFamily="18" charset="0"/>
              </a:rPr>
              <a:t>This presentation explores the development of an automated system for classifying terrain images using deep learning techniques, particularly convolutional neural networks (CNNs). We'll delve into the process from data collection to model deployment, highlighting the benefits and challenges of this approach.</a:t>
            </a:r>
            <a:endParaRPr lang="en-US" sz="175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E3EF26D-219B-FA88-E0CC-3CBE857AA4C1}"/>
              </a:ext>
            </a:extLst>
          </p:cNvPr>
          <p:cNvPicPr>
            <a:picLocks noChangeAspect="1"/>
          </p:cNvPicPr>
          <p:nvPr/>
        </p:nvPicPr>
        <p:blipFill>
          <a:blip r:embed="rId4"/>
          <a:stretch>
            <a:fillRect/>
          </a:stretch>
        </p:blipFill>
        <p:spPr>
          <a:xfrm>
            <a:off x="12562098" y="7794492"/>
            <a:ext cx="2068302" cy="35312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13978" y="635437"/>
            <a:ext cx="5426393" cy="560308"/>
          </a:xfrm>
          <a:prstGeom prst="rect">
            <a:avLst/>
          </a:prstGeom>
          <a:noFill/>
          <a:ln/>
        </p:spPr>
        <p:txBody>
          <a:bodyPr wrap="none" lIns="0" tIns="0" rIns="0" bIns="0" rtlCol="0" anchor="t"/>
          <a:lstStyle/>
          <a:p>
            <a:pPr marL="0" indent="0">
              <a:lnSpc>
                <a:spcPts val="4400"/>
              </a:lnSpc>
              <a:buNone/>
            </a:pPr>
            <a:r>
              <a:rPr lang="en-US" sz="3500" dirty="0">
                <a:solidFill>
                  <a:srgbClr val="97B8FF"/>
                </a:solidFill>
                <a:latin typeface="Times New Roman" panose="02020603050405020304" pitchFamily="18" charset="0"/>
                <a:ea typeface="Sora Medium" pitchFamily="34" charset="-122"/>
                <a:cs typeface="Times New Roman" panose="02020603050405020304" pitchFamily="18" charset="0"/>
              </a:rPr>
              <a:t>Testing and Verification</a:t>
            </a:r>
            <a:endParaRPr lang="en-US" sz="350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6113978" y="1464707"/>
            <a:ext cx="448270" cy="448270"/>
          </a:xfrm>
          <a:prstGeom prst="rect">
            <a:avLst/>
          </a:prstGeom>
        </p:spPr>
      </p:pic>
      <p:sp>
        <p:nvSpPr>
          <p:cNvPr id="5" name="Text 1"/>
          <p:cNvSpPr/>
          <p:nvPr/>
        </p:nvSpPr>
        <p:spPr>
          <a:xfrm>
            <a:off x="6113978" y="2092285"/>
            <a:ext cx="2241471" cy="280154"/>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Times New Roman" panose="02020603050405020304" pitchFamily="18" charset="0"/>
                <a:ea typeface="Sora Medium" pitchFamily="34" charset="-122"/>
                <a:cs typeface="Times New Roman" panose="02020603050405020304" pitchFamily="18" charset="0"/>
              </a:rPr>
              <a:t>Test Case Design</a:t>
            </a:r>
            <a:endParaRPr lang="en-US" sz="1750" dirty="0">
              <a:latin typeface="Times New Roman" panose="02020603050405020304" pitchFamily="18" charset="0"/>
              <a:cs typeface="Times New Roman" panose="02020603050405020304" pitchFamily="18" charset="0"/>
            </a:endParaRPr>
          </a:p>
        </p:txBody>
      </p:sp>
      <p:sp>
        <p:nvSpPr>
          <p:cNvPr id="6" name="Text 2"/>
          <p:cNvSpPr/>
          <p:nvPr/>
        </p:nvSpPr>
        <p:spPr>
          <a:xfrm>
            <a:off x="6113978" y="2479953"/>
            <a:ext cx="7888843" cy="860465"/>
          </a:xfrm>
          <a:prstGeom prst="rect">
            <a:avLst/>
          </a:prstGeom>
          <a:noFill/>
          <a:ln/>
        </p:spPr>
        <p:txBody>
          <a:bodyPr wrap="square" lIns="0" tIns="0" rIns="0" bIns="0" rtlCol="0" anchor="t"/>
          <a:lstStyle/>
          <a:p>
            <a:pPr marL="0" indent="0" algn="l">
              <a:lnSpc>
                <a:spcPts val="2250"/>
              </a:lnSpc>
              <a:buNone/>
            </a:pPr>
            <a:r>
              <a:rPr lang="en-US" sz="1400" dirty="0">
                <a:solidFill>
                  <a:srgbClr val="E0D6DE"/>
                </a:solidFill>
                <a:latin typeface="Times New Roman" panose="02020603050405020304" pitchFamily="18" charset="0"/>
                <a:ea typeface="Noto Sans TC" pitchFamily="34" charset="-122"/>
                <a:cs typeface="Times New Roman" panose="02020603050405020304" pitchFamily="18" charset="0"/>
              </a:rPr>
              <a:t>Test cases are designed to thoroughly evaluate the model's functionality. These cases include different terrain types, challenging images, and edge cases to ensure the model performs as expected.</a:t>
            </a:r>
            <a:endParaRPr lang="en-US" sz="14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6113978" y="3878342"/>
            <a:ext cx="448270" cy="448270"/>
          </a:xfrm>
          <a:prstGeom prst="rect">
            <a:avLst/>
          </a:prstGeom>
        </p:spPr>
      </p:pic>
      <p:sp>
        <p:nvSpPr>
          <p:cNvPr id="8" name="Text 3"/>
          <p:cNvSpPr/>
          <p:nvPr/>
        </p:nvSpPr>
        <p:spPr>
          <a:xfrm>
            <a:off x="6113978" y="4505920"/>
            <a:ext cx="2936558" cy="280154"/>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Times New Roman" panose="02020603050405020304" pitchFamily="18" charset="0"/>
                <a:ea typeface="Sora Medium" pitchFamily="34" charset="-122"/>
                <a:cs typeface="Times New Roman" panose="02020603050405020304" pitchFamily="18" charset="0"/>
              </a:rPr>
              <a:t>Performance Comparison</a:t>
            </a:r>
            <a:endParaRPr lang="en-US" sz="1750" dirty="0">
              <a:latin typeface="Times New Roman" panose="02020603050405020304" pitchFamily="18" charset="0"/>
              <a:cs typeface="Times New Roman" panose="02020603050405020304" pitchFamily="18" charset="0"/>
            </a:endParaRPr>
          </a:p>
        </p:txBody>
      </p:sp>
      <p:sp>
        <p:nvSpPr>
          <p:cNvPr id="9" name="Text 4"/>
          <p:cNvSpPr/>
          <p:nvPr/>
        </p:nvSpPr>
        <p:spPr>
          <a:xfrm>
            <a:off x="6113978" y="4893588"/>
            <a:ext cx="7888843" cy="573643"/>
          </a:xfrm>
          <a:prstGeom prst="rect">
            <a:avLst/>
          </a:prstGeom>
          <a:noFill/>
          <a:ln/>
        </p:spPr>
        <p:txBody>
          <a:bodyPr wrap="square" lIns="0" tIns="0" rIns="0" bIns="0" rtlCol="0" anchor="t"/>
          <a:lstStyle/>
          <a:p>
            <a:pPr marL="0" indent="0" algn="l">
              <a:lnSpc>
                <a:spcPts val="2250"/>
              </a:lnSpc>
              <a:buNone/>
            </a:pPr>
            <a:r>
              <a:rPr lang="en-US" sz="1400" dirty="0">
                <a:solidFill>
                  <a:srgbClr val="E0D6DE"/>
                </a:solidFill>
                <a:latin typeface="Times New Roman" panose="02020603050405020304" pitchFamily="18" charset="0"/>
                <a:ea typeface="Noto Sans TC" pitchFamily="34" charset="-122"/>
                <a:cs typeface="Times New Roman" panose="02020603050405020304" pitchFamily="18" charset="0"/>
              </a:rPr>
              <a:t>The model's performance is compared against established benchmarks or existing methods to determine its relative effectiveness and identify areas for improvement.</a:t>
            </a:r>
            <a:endParaRPr lang="en-US" sz="14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6113978" y="6005155"/>
            <a:ext cx="448270" cy="448270"/>
          </a:xfrm>
          <a:prstGeom prst="rect">
            <a:avLst/>
          </a:prstGeom>
        </p:spPr>
      </p:pic>
      <p:sp>
        <p:nvSpPr>
          <p:cNvPr id="11" name="Text 5"/>
          <p:cNvSpPr/>
          <p:nvPr/>
        </p:nvSpPr>
        <p:spPr>
          <a:xfrm>
            <a:off x="6113978" y="6632734"/>
            <a:ext cx="3414713" cy="280154"/>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Times New Roman" panose="02020603050405020304" pitchFamily="18" charset="0"/>
                <a:ea typeface="Sora Medium" pitchFamily="34" charset="-122"/>
                <a:cs typeface="Times New Roman" panose="02020603050405020304" pitchFamily="18" charset="0"/>
              </a:rPr>
              <a:t>Bug Detection and Resolution</a:t>
            </a:r>
            <a:endParaRPr lang="en-US" sz="1750" dirty="0">
              <a:latin typeface="Times New Roman" panose="02020603050405020304" pitchFamily="18" charset="0"/>
              <a:cs typeface="Times New Roman" panose="02020603050405020304" pitchFamily="18" charset="0"/>
            </a:endParaRPr>
          </a:p>
        </p:txBody>
      </p:sp>
      <p:sp>
        <p:nvSpPr>
          <p:cNvPr id="12" name="Text 6"/>
          <p:cNvSpPr/>
          <p:nvPr/>
        </p:nvSpPr>
        <p:spPr>
          <a:xfrm>
            <a:off x="6113978" y="7020401"/>
            <a:ext cx="7888843" cy="573643"/>
          </a:xfrm>
          <a:prstGeom prst="rect">
            <a:avLst/>
          </a:prstGeom>
          <a:noFill/>
          <a:ln/>
        </p:spPr>
        <p:txBody>
          <a:bodyPr wrap="square" lIns="0" tIns="0" rIns="0" bIns="0" rtlCol="0" anchor="t"/>
          <a:lstStyle/>
          <a:p>
            <a:pPr marL="0" indent="0" algn="l">
              <a:lnSpc>
                <a:spcPts val="2250"/>
              </a:lnSpc>
              <a:buNone/>
            </a:pPr>
            <a:r>
              <a:rPr lang="en-US" sz="1400" dirty="0">
                <a:solidFill>
                  <a:srgbClr val="E0D6DE"/>
                </a:solidFill>
                <a:latin typeface="Times New Roman" panose="02020603050405020304" pitchFamily="18" charset="0"/>
                <a:ea typeface="Noto Sans TC" pitchFamily="34" charset="-122"/>
                <a:cs typeface="Times New Roman" panose="02020603050405020304" pitchFamily="18" charset="0"/>
              </a:rPr>
              <a:t>Testing helps identify any bugs or unexpected behaviors in the model. These issues are addressed through debugging and code modifications to improve the model's reliability.</a:t>
            </a:r>
            <a:endParaRPr lang="en-US" sz="14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A870BB5A-79E6-126C-3DEF-67E1F5DD82C8}"/>
              </a:ext>
            </a:extLst>
          </p:cNvPr>
          <p:cNvPicPr>
            <a:picLocks noChangeAspect="1"/>
          </p:cNvPicPr>
          <p:nvPr/>
        </p:nvPicPr>
        <p:blipFill>
          <a:blip r:embed="rId7"/>
          <a:stretch>
            <a:fillRect/>
          </a:stretch>
        </p:blipFill>
        <p:spPr>
          <a:xfrm>
            <a:off x="12562098" y="7794492"/>
            <a:ext cx="2068302" cy="3531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D43BFDF3-DB16-0F6F-E3A0-CBCE0CDF732F}"/>
              </a:ext>
            </a:extLst>
          </p:cNvPr>
          <p:cNvSpPr/>
          <p:nvPr/>
        </p:nvSpPr>
        <p:spPr>
          <a:xfrm>
            <a:off x="793790" y="972145"/>
            <a:ext cx="9638586" cy="70877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Times New Roman" panose="02020603050405020304" pitchFamily="18" charset="0"/>
                <a:ea typeface="Roboto Slab" pitchFamily="34" charset="-122"/>
                <a:cs typeface="Times New Roman" panose="02020603050405020304" pitchFamily="18" charset="0"/>
              </a:rPr>
              <a:t>Future Scope: Expanding the Project</a:t>
            </a:r>
            <a:endParaRPr lang="en-US" sz="4450" dirty="0">
              <a:latin typeface="Times New Roman" panose="02020603050405020304" pitchFamily="18" charset="0"/>
              <a:cs typeface="Times New Roman" panose="02020603050405020304" pitchFamily="18" charset="0"/>
            </a:endParaRPr>
          </a:p>
        </p:txBody>
      </p:sp>
      <p:pic>
        <p:nvPicPr>
          <p:cNvPr id="3" name="Image 0" descr="preencoded.png">
            <a:extLst>
              <a:ext uri="{FF2B5EF4-FFF2-40B4-BE49-F238E27FC236}">
                <a16:creationId xmlns:a16="http://schemas.microsoft.com/office/drawing/2014/main" id="{8BA0CEE3-E2DC-79DF-B10A-364A253B9ED2}"/>
              </a:ext>
            </a:extLst>
          </p:cNvPr>
          <p:cNvPicPr>
            <a:picLocks noChangeAspect="1"/>
          </p:cNvPicPr>
          <p:nvPr/>
        </p:nvPicPr>
        <p:blipFill>
          <a:blip r:embed="rId2"/>
          <a:stretch>
            <a:fillRect/>
          </a:stretch>
        </p:blipFill>
        <p:spPr>
          <a:xfrm>
            <a:off x="2978348" y="2134553"/>
            <a:ext cx="2152055" cy="1669852"/>
          </a:xfrm>
          <a:prstGeom prst="rect">
            <a:avLst/>
          </a:prstGeom>
        </p:spPr>
      </p:pic>
      <p:sp>
        <p:nvSpPr>
          <p:cNvPr id="4" name="Text 1">
            <a:extLst>
              <a:ext uri="{FF2B5EF4-FFF2-40B4-BE49-F238E27FC236}">
                <a16:creationId xmlns:a16="http://schemas.microsoft.com/office/drawing/2014/main" id="{6A6AE111-7425-EEB9-721B-FDC43A186DA1}"/>
              </a:ext>
            </a:extLst>
          </p:cNvPr>
          <p:cNvSpPr/>
          <p:nvPr/>
        </p:nvSpPr>
        <p:spPr>
          <a:xfrm>
            <a:off x="3995976" y="2959179"/>
            <a:ext cx="116800" cy="453509"/>
          </a:xfrm>
          <a:prstGeom prst="rect">
            <a:avLst/>
          </a:prstGeom>
          <a:noFill/>
          <a:ln/>
        </p:spPr>
        <p:txBody>
          <a:bodyPr wrap="none" lIns="0" tIns="0" rIns="0" bIns="0" rtlCol="0" anchor="t"/>
          <a:lstStyle/>
          <a:p>
            <a:pPr marL="0" indent="0" algn="ctr">
              <a:lnSpc>
                <a:spcPts val="3550"/>
              </a:lnSpc>
              <a:buNone/>
            </a:pPr>
            <a:r>
              <a:rPr lang="en-US" sz="2200" dirty="0">
                <a:solidFill>
                  <a:srgbClr val="D6E5EF"/>
                </a:solidFill>
                <a:latin typeface="Times New Roman" panose="02020603050405020304" pitchFamily="18" charset="0"/>
                <a:ea typeface="Roboto Slab" pitchFamily="34" charset="-122"/>
                <a:cs typeface="Times New Roman" panose="02020603050405020304" pitchFamily="18" charset="0"/>
              </a:rPr>
              <a:t>1</a:t>
            </a:r>
            <a:endParaRPr lang="en-US" sz="2200" dirty="0">
              <a:latin typeface="Times New Roman" panose="02020603050405020304" pitchFamily="18" charset="0"/>
              <a:cs typeface="Times New Roman" panose="02020603050405020304" pitchFamily="18" charset="0"/>
            </a:endParaRPr>
          </a:p>
        </p:txBody>
      </p:sp>
      <p:sp>
        <p:nvSpPr>
          <p:cNvPr id="5" name="Text 2">
            <a:extLst>
              <a:ext uri="{FF2B5EF4-FFF2-40B4-BE49-F238E27FC236}">
                <a16:creationId xmlns:a16="http://schemas.microsoft.com/office/drawing/2014/main" id="{04E728CC-8BCB-49BD-F9C9-3AC738257632}"/>
              </a:ext>
            </a:extLst>
          </p:cNvPr>
          <p:cNvSpPr/>
          <p:nvPr/>
        </p:nvSpPr>
        <p:spPr>
          <a:xfrm>
            <a:off x="5357217" y="23613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Times New Roman" panose="02020603050405020304" pitchFamily="18" charset="0"/>
                <a:ea typeface="Roboto Slab" pitchFamily="34" charset="-122"/>
                <a:cs typeface="Times New Roman" panose="02020603050405020304" pitchFamily="18" charset="0"/>
              </a:rPr>
              <a:t>Web Application</a:t>
            </a:r>
            <a:endParaRPr lang="en-US" sz="2200" dirty="0">
              <a:latin typeface="Times New Roman" panose="02020603050405020304" pitchFamily="18" charset="0"/>
              <a:cs typeface="Times New Roman" panose="02020603050405020304" pitchFamily="18" charset="0"/>
            </a:endParaRPr>
          </a:p>
        </p:txBody>
      </p:sp>
      <p:sp>
        <p:nvSpPr>
          <p:cNvPr id="6" name="Text 3">
            <a:extLst>
              <a:ext uri="{FF2B5EF4-FFF2-40B4-BE49-F238E27FC236}">
                <a16:creationId xmlns:a16="http://schemas.microsoft.com/office/drawing/2014/main" id="{B3693B1C-29FC-47BB-92A9-CF7903156784}"/>
              </a:ext>
            </a:extLst>
          </p:cNvPr>
          <p:cNvSpPr/>
          <p:nvPr/>
        </p:nvSpPr>
        <p:spPr>
          <a:xfrm>
            <a:off x="5357217" y="2851785"/>
            <a:ext cx="8252579"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Times New Roman" panose="02020603050405020304" pitchFamily="18" charset="0"/>
                <a:ea typeface="Roboto" pitchFamily="34" charset="-122"/>
                <a:cs typeface="Times New Roman" panose="02020603050405020304" pitchFamily="18" charset="0"/>
              </a:rPr>
              <a:t>Development of a user-friendly web application will enable wider accessibility to the trained model.</a:t>
            </a:r>
            <a:endParaRPr lang="en-US" sz="1750" dirty="0">
              <a:latin typeface="Times New Roman" panose="02020603050405020304" pitchFamily="18" charset="0"/>
              <a:cs typeface="Times New Roman" panose="02020603050405020304" pitchFamily="18" charset="0"/>
            </a:endParaRPr>
          </a:p>
        </p:txBody>
      </p:sp>
      <p:sp>
        <p:nvSpPr>
          <p:cNvPr id="7" name="Shape 4">
            <a:extLst>
              <a:ext uri="{FF2B5EF4-FFF2-40B4-BE49-F238E27FC236}">
                <a16:creationId xmlns:a16="http://schemas.microsoft.com/office/drawing/2014/main" id="{1CB4ACC0-A6D7-5D7F-3654-3F4DCA1321EC}"/>
              </a:ext>
            </a:extLst>
          </p:cNvPr>
          <p:cNvSpPr/>
          <p:nvPr/>
        </p:nvSpPr>
        <p:spPr>
          <a:xfrm>
            <a:off x="5187077" y="3817501"/>
            <a:ext cx="8592860" cy="15240"/>
          </a:xfrm>
          <a:prstGeom prst="roundRect">
            <a:avLst>
              <a:gd name="adj" fmla="val 223256"/>
            </a:avLst>
          </a:prstGeom>
          <a:solidFill>
            <a:srgbClr val="585F6B"/>
          </a:solidFill>
          <a:ln/>
        </p:spPr>
      </p:sp>
      <p:pic>
        <p:nvPicPr>
          <p:cNvPr id="8" name="Image 1" descr="preencoded.png">
            <a:extLst>
              <a:ext uri="{FF2B5EF4-FFF2-40B4-BE49-F238E27FC236}">
                <a16:creationId xmlns:a16="http://schemas.microsoft.com/office/drawing/2014/main" id="{37510A37-F351-08F0-39D4-4869EDBF493A}"/>
              </a:ext>
            </a:extLst>
          </p:cNvPr>
          <p:cNvPicPr>
            <a:picLocks noChangeAspect="1"/>
          </p:cNvPicPr>
          <p:nvPr/>
        </p:nvPicPr>
        <p:blipFill>
          <a:blip r:embed="rId3"/>
          <a:stretch>
            <a:fillRect/>
          </a:stretch>
        </p:blipFill>
        <p:spPr>
          <a:xfrm>
            <a:off x="1902381" y="3861078"/>
            <a:ext cx="4304109" cy="1669852"/>
          </a:xfrm>
          <a:prstGeom prst="rect">
            <a:avLst/>
          </a:prstGeom>
        </p:spPr>
      </p:pic>
      <p:sp>
        <p:nvSpPr>
          <p:cNvPr id="9" name="Text 5">
            <a:extLst>
              <a:ext uri="{FF2B5EF4-FFF2-40B4-BE49-F238E27FC236}">
                <a16:creationId xmlns:a16="http://schemas.microsoft.com/office/drawing/2014/main" id="{938F753F-F3BB-5A9B-30BE-C2FF3A788650}"/>
              </a:ext>
            </a:extLst>
          </p:cNvPr>
          <p:cNvSpPr/>
          <p:nvPr/>
        </p:nvSpPr>
        <p:spPr>
          <a:xfrm>
            <a:off x="3976092" y="4469249"/>
            <a:ext cx="156567" cy="453509"/>
          </a:xfrm>
          <a:prstGeom prst="rect">
            <a:avLst/>
          </a:prstGeom>
          <a:noFill/>
          <a:ln/>
        </p:spPr>
        <p:txBody>
          <a:bodyPr wrap="none" lIns="0" tIns="0" rIns="0" bIns="0" rtlCol="0" anchor="t"/>
          <a:lstStyle/>
          <a:p>
            <a:pPr marL="0" indent="0" algn="ctr">
              <a:lnSpc>
                <a:spcPts val="3550"/>
              </a:lnSpc>
              <a:buNone/>
            </a:pPr>
            <a:r>
              <a:rPr lang="en-US" sz="2200" dirty="0">
                <a:solidFill>
                  <a:srgbClr val="D6E5EF"/>
                </a:solidFill>
                <a:latin typeface="Times New Roman" panose="02020603050405020304" pitchFamily="18" charset="0"/>
                <a:ea typeface="Roboto Slab" pitchFamily="34" charset="-122"/>
                <a:cs typeface="Times New Roman" panose="02020603050405020304" pitchFamily="18" charset="0"/>
              </a:rPr>
              <a:t>2</a:t>
            </a:r>
            <a:endParaRPr lang="en-US" sz="2200" dirty="0">
              <a:latin typeface="Times New Roman" panose="02020603050405020304" pitchFamily="18" charset="0"/>
              <a:cs typeface="Times New Roman" panose="02020603050405020304" pitchFamily="18" charset="0"/>
            </a:endParaRPr>
          </a:p>
        </p:txBody>
      </p:sp>
      <p:sp>
        <p:nvSpPr>
          <p:cNvPr id="10" name="Text 6">
            <a:extLst>
              <a:ext uri="{FF2B5EF4-FFF2-40B4-BE49-F238E27FC236}">
                <a16:creationId xmlns:a16="http://schemas.microsoft.com/office/drawing/2014/main" id="{9D5B1D3E-6B7C-A444-5EA2-F4436723AD7E}"/>
              </a:ext>
            </a:extLst>
          </p:cNvPr>
          <p:cNvSpPr/>
          <p:nvPr/>
        </p:nvSpPr>
        <p:spPr>
          <a:xfrm>
            <a:off x="6433304" y="4087892"/>
            <a:ext cx="3288387"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Times New Roman" panose="02020603050405020304" pitchFamily="18" charset="0"/>
                <a:ea typeface="Roboto Slab" pitchFamily="34" charset="-122"/>
                <a:cs typeface="Times New Roman" panose="02020603050405020304" pitchFamily="18" charset="0"/>
              </a:rPr>
              <a:t>Real-Time Classification</a:t>
            </a:r>
            <a:endParaRPr lang="en-US" sz="2200" dirty="0">
              <a:latin typeface="Times New Roman" panose="02020603050405020304" pitchFamily="18" charset="0"/>
              <a:cs typeface="Times New Roman" panose="02020603050405020304" pitchFamily="18" charset="0"/>
            </a:endParaRPr>
          </a:p>
        </p:txBody>
      </p:sp>
      <p:sp>
        <p:nvSpPr>
          <p:cNvPr id="11" name="Text 7">
            <a:extLst>
              <a:ext uri="{FF2B5EF4-FFF2-40B4-BE49-F238E27FC236}">
                <a16:creationId xmlns:a16="http://schemas.microsoft.com/office/drawing/2014/main" id="{9A67BC88-B167-90AC-559F-C741039BA522}"/>
              </a:ext>
            </a:extLst>
          </p:cNvPr>
          <p:cNvSpPr/>
          <p:nvPr/>
        </p:nvSpPr>
        <p:spPr>
          <a:xfrm>
            <a:off x="6433304" y="4578310"/>
            <a:ext cx="7176492"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Times New Roman" panose="02020603050405020304" pitchFamily="18" charset="0"/>
                <a:ea typeface="Roboto" pitchFamily="34" charset="-122"/>
                <a:cs typeface="Times New Roman" panose="02020603050405020304" pitchFamily="18" charset="0"/>
              </a:rPr>
              <a:t>Users can upload terrain images and receive instant classification results.</a:t>
            </a:r>
            <a:endParaRPr lang="en-US" sz="1750" dirty="0">
              <a:latin typeface="Times New Roman" panose="02020603050405020304" pitchFamily="18" charset="0"/>
              <a:cs typeface="Times New Roman" panose="02020603050405020304" pitchFamily="18" charset="0"/>
            </a:endParaRPr>
          </a:p>
        </p:txBody>
      </p:sp>
      <p:sp>
        <p:nvSpPr>
          <p:cNvPr id="12" name="Shape 8">
            <a:extLst>
              <a:ext uri="{FF2B5EF4-FFF2-40B4-BE49-F238E27FC236}">
                <a16:creationId xmlns:a16="http://schemas.microsoft.com/office/drawing/2014/main" id="{CD16EDC8-58D1-3F06-D7C5-C61CF96A1584}"/>
              </a:ext>
            </a:extLst>
          </p:cNvPr>
          <p:cNvSpPr/>
          <p:nvPr/>
        </p:nvSpPr>
        <p:spPr>
          <a:xfrm>
            <a:off x="6263164" y="5544026"/>
            <a:ext cx="7516773" cy="15240"/>
          </a:xfrm>
          <a:prstGeom prst="roundRect">
            <a:avLst>
              <a:gd name="adj" fmla="val 223256"/>
            </a:avLst>
          </a:prstGeom>
          <a:solidFill>
            <a:srgbClr val="585F6B"/>
          </a:solidFill>
          <a:ln/>
        </p:spPr>
      </p:sp>
      <p:pic>
        <p:nvPicPr>
          <p:cNvPr id="13" name="Image 2" descr="preencoded.png">
            <a:extLst>
              <a:ext uri="{FF2B5EF4-FFF2-40B4-BE49-F238E27FC236}">
                <a16:creationId xmlns:a16="http://schemas.microsoft.com/office/drawing/2014/main" id="{A2D4060A-2D07-8570-E712-6E09318AB521}"/>
              </a:ext>
            </a:extLst>
          </p:cNvPr>
          <p:cNvPicPr>
            <a:picLocks noChangeAspect="1"/>
          </p:cNvPicPr>
          <p:nvPr/>
        </p:nvPicPr>
        <p:blipFill>
          <a:blip r:embed="rId4"/>
          <a:stretch>
            <a:fillRect/>
          </a:stretch>
        </p:blipFill>
        <p:spPr>
          <a:xfrm>
            <a:off x="826294" y="5587603"/>
            <a:ext cx="6456164" cy="1669852"/>
          </a:xfrm>
          <a:prstGeom prst="rect">
            <a:avLst/>
          </a:prstGeom>
        </p:spPr>
      </p:pic>
      <p:sp>
        <p:nvSpPr>
          <p:cNvPr id="14" name="Text 9">
            <a:extLst>
              <a:ext uri="{FF2B5EF4-FFF2-40B4-BE49-F238E27FC236}">
                <a16:creationId xmlns:a16="http://schemas.microsoft.com/office/drawing/2014/main" id="{56751CAE-046F-AB4A-9D11-A60181DA5352}"/>
              </a:ext>
            </a:extLst>
          </p:cNvPr>
          <p:cNvSpPr/>
          <p:nvPr/>
        </p:nvSpPr>
        <p:spPr>
          <a:xfrm>
            <a:off x="3977759" y="6195774"/>
            <a:ext cx="153114" cy="453509"/>
          </a:xfrm>
          <a:prstGeom prst="rect">
            <a:avLst/>
          </a:prstGeom>
          <a:noFill/>
          <a:ln/>
        </p:spPr>
        <p:txBody>
          <a:bodyPr wrap="none" lIns="0" tIns="0" rIns="0" bIns="0" rtlCol="0" anchor="t"/>
          <a:lstStyle/>
          <a:p>
            <a:pPr marL="0" indent="0" algn="ctr">
              <a:lnSpc>
                <a:spcPts val="3550"/>
              </a:lnSpc>
              <a:buNone/>
            </a:pPr>
            <a:r>
              <a:rPr lang="en-US" sz="2200" dirty="0">
                <a:solidFill>
                  <a:srgbClr val="D6E5EF"/>
                </a:solidFill>
                <a:latin typeface="Times New Roman" panose="02020603050405020304" pitchFamily="18" charset="0"/>
                <a:ea typeface="Roboto Slab" pitchFamily="34" charset="-122"/>
                <a:cs typeface="Times New Roman" panose="02020603050405020304" pitchFamily="18" charset="0"/>
              </a:rPr>
              <a:t>3</a:t>
            </a:r>
            <a:endParaRPr lang="en-US" sz="2200" dirty="0">
              <a:latin typeface="Times New Roman" panose="02020603050405020304" pitchFamily="18" charset="0"/>
              <a:cs typeface="Times New Roman" panose="02020603050405020304" pitchFamily="18" charset="0"/>
            </a:endParaRPr>
          </a:p>
        </p:txBody>
      </p:sp>
      <p:sp>
        <p:nvSpPr>
          <p:cNvPr id="15" name="Text 10">
            <a:extLst>
              <a:ext uri="{FF2B5EF4-FFF2-40B4-BE49-F238E27FC236}">
                <a16:creationId xmlns:a16="http://schemas.microsoft.com/office/drawing/2014/main" id="{5EDB5941-24D1-1D15-3267-732F52105916}"/>
              </a:ext>
            </a:extLst>
          </p:cNvPr>
          <p:cNvSpPr/>
          <p:nvPr/>
        </p:nvSpPr>
        <p:spPr>
          <a:xfrm>
            <a:off x="7509272" y="58144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Times New Roman" panose="02020603050405020304" pitchFamily="18" charset="0"/>
                <a:ea typeface="Roboto Slab" pitchFamily="34" charset="-122"/>
                <a:cs typeface="Times New Roman" panose="02020603050405020304" pitchFamily="18" charset="0"/>
              </a:rPr>
              <a:t>Cloud Deployment</a:t>
            </a:r>
            <a:endParaRPr lang="en-US" sz="2200" dirty="0">
              <a:latin typeface="Times New Roman" panose="02020603050405020304" pitchFamily="18" charset="0"/>
              <a:cs typeface="Times New Roman" panose="02020603050405020304" pitchFamily="18" charset="0"/>
            </a:endParaRPr>
          </a:p>
        </p:txBody>
      </p:sp>
      <p:sp>
        <p:nvSpPr>
          <p:cNvPr id="16" name="Text 11">
            <a:extLst>
              <a:ext uri="{FF2B5EF4-FFF2-40B4-BE49-F238E27FC236}">
                <a16:creationId xmlns:a16="http://schemas.microsoft.com/office/drawing/2014/main" id="{52C0E385-7235-C016-7876-4777C9BA048C}"/>
              </a:ext>
            </a:extLst>
          </p:cNvPr>
          <p:cNvSpPr/>
          <p:nvPr/>
        </p:nvSpPr>
        <p:spPr>
          <a:xfrm>
            <a:off x="7509272" y="6304836"/>
            <a:ext cx="6100524"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Times New Roman" panose="02020603050405020304" pitchFamily="18" charset="0"/>
                <a:ea typeface="Roboto" pitchFamily="34" charset="-122"/>
                <a:cs typeface="Times New Roman" panose="02020603050405020304" pitchFamily="18" charset="0"/>
              </a:rPr>
              <a:t>Deploying on platforms like AWS or Google Cloud will ensure scalability and accessibility.</a:t>
            </a:r>
            <a:endParaRPr lang="en-US" sz="175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C6569448-7B27-E6A7-920D-B97E2646F7AA}"/>
              </a:ext>
            </a:extLst>
          </p:cNvPr>
          <p:cNvPicPr>
            <a:picLocks noChangeAspect="1"/>
          </p:cNvPicPr>
          <p:nvPr/>
        </p:nvPicPr>
        <p:blipFill>
          <a:blip r:embed="rId5"/>
          <a:stretch>
            <a:fillRect/>
          </a:stretch>
        </p:blipFill>
        <p:spPr>
          <a:xfrm>
            <a:off x="12562098" y="7794492"/>
            <a:ext cx="2068302" cy="353124"/>
          </a:xfrm>
          <a:prstGeom prst="rect">
            <a:avLst/>
          </a:prstGeom>
        </p:spPr>
      </p:pic>
    </p:spTree>
    <p:extLst>
      <p:ext uri="{BB962C8B-B14F-4D97-AF65-F5344CB8AC3E}">
        <p14:creationId xmlns:p14="http://schemas.microsoft.com/office/powerpoint/2010/main" val="3261340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93306" y="203429"/>
            <a:ext cx="5670590" cy="708779"/>
          </a:xfrm>
          <a:prstGeom prst="rect">
            <a:avLst/>
          </a:prstGeom>
          <a:noFill/>
          <a:ln/>
        </p:spPr>
        <p:txBody>
          <a:bodyPr wrap="none" lIns="0" tIns="0" rIns="0" bIns="0" rtlCol="0" anchor="t"/>
          <a:lstStyle/>
          <a:p>
            <a:pPr marL="0" indent="0">
              <a:lnSpc>
                <a:spcPts val="5550"/>
              </a:lnSpc>
              <a:buNone/>
            </a:pPr>
            <a:r>
              <a:rPr lang="en-US" sz="4400" dirty="0">
                <a:solidFill>
                  <a:srgbClr val="97B8FF"/>
                </a:solidFill>
                <a:latin typeface="Times New Roman" panose="02020603050405020304" pitchFamily="18" charset="0"/>
                <a:ea typeface="Sora Medium" pitchFamily="34" charset="-122"/>
                <a:cs typeface="Times New Roman" panose="02020603050405020304" pitchFamily="18" charset="0"/>
              </a:rPr>
              <a:t>Conclusion</a:t>
            </a:r>
            <a:endParaRPr lang="en-US" sz="44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693306" y="1150065"/>
            <a:ext cx="4221599" cy="2721888"/>
          </a:xfrm>
          <a:prstGeom prst="rect">
            <a:avLst/>
          </a:prstGeom>
        </p:spPr>
      </p:pic>
      <p:pic>
        <p:nvPicPr>
          <p:cNvPr id="4" name="Image 1" descr="preencoded.png"/>
          <p:cNvPicPr>
            <a:picLocks noChangeAspect="1"/>
          </p:cNvPicPr>
          <p:nvPr/>
        </p:nvPicPr>
        <p:blipFill>
          <a:blip r:embed="rId4"/>
          <a:stretch>
            <a:fillRect/>
          </a:stretch>
        </p:blipFill>
        <p:spPr>
          <a:xfrm>
            <a:off x="5096356" y="1150065"/>
            <a:ext cx="4221599" cy="2721888"/>
          </a:xfrm>
          <a:prstGeom prst="rect">
            <a:avLst/>
          </a:prstGeom>
        </p:spPr>
      </p:pic>
      <p:pic>
        <p:nvPicPr>
          <p:cNvPr id="5" name="Image 2" descr="preencoded.png"/>
          <p:cNvPicPr>
            <a:picLocks noChangeAspect="1"/>
          </p:cNvPicPr>
          <p:nvPr/>
        </p:nvPicPr>
        <p:blipFill>
          <a:blip r:embed="rId5"/>
          <a:stretch>
            <a:fillRect/>
          </a:stretch>
        </p:blipFill>
        <p:spPr>
          <a:xfrm>
            <a:off x="9499406" y="1150065"/>
            <a:ext cx="4221599" cy="2721888"/>
          </a:xfrm>
          <a:prstGeom prst="rect">
            <a:avLst/>
          </a:prstGeom>
        </p:spPr>
      </p:pic>
      <p:sp>
        <p:nvSpPr>
          <p:cNvPr id="6" name="TextBox 5">
            <a:extLst>
              <a:ext uri="{FF2B5EF4-FFF2-40B4-BE49-F238E27FC236}">
                <a16:creationId xmlns:a16="http://schemas.microsoft.com/office/drawing/2014/main" id="{335A68B5-D6A1-4246-A320-5D908EA754D4}"/>
              </a:ext>
            </a:extLst>
          </p:cNvPr>
          <p:cNvSpPr txBox="1"/>
          <p:nvPr/>
        </p:nvSpPr>
        <p:spPr>
          <a:xfrm>
            <a:off x="844062" y="4411226"/>
            <a:ext cx="12801600" cy="2246769"/>
          </a:xfrm>
          <a:prstGeom prst="rect">
            <a:avLst/>
          </a:prstGeom>
          <a:noFill/>
        </p:spPr>
        <p:txBody>
          <a:bodyPr wrap="square" rtlCol="0">
            <a:spAutoFit/>
          </a:bodyPr>
          <a:lstStyle/>
          <a:p>
            <a:r>
              <a:rPr lang="en-GB" sz="2000" dirty="0">
                <a:solidFill>
                  <a:schemeClr val="bg1"/>
                </a:solidFill>
              </a:rPr>
              <a:t>This project successfully demonstrated the application of Convolutional Neural Networks (CNNs) for terrain image classification, categorizing landscape images into predefined classes. Key stages included data preprocessing, model training, evaluation, and prediction. By adhering to best practices in design, coding, and testing, the system achieved high validation accuracy, ensuring reliability and quality. The use of TensorFlow and </a:t>
            </a:r>
            <a:r>
              <a:rPr lang="en-GB" sz="2000" dirty="0" err="1">
                <a:solidFill>
                  <a:schemeClr val="bg1"/>
                </a:solidFill>
              </a:rPr>
              <a:t>Keras</a:t>
            </a:r>
            <a:r>
              <a:rPr lang="en-GB" sz="2000" dirty="0">
                <a:solidFill>
                  <a:schemeClr val="bg1"/>
                </a:solidFill>
              </a:rPr>
              <a:t> provided a robust framework for building and training the model, showcasing the potential of deep learning for complex image classification tasks. The developed system offers valuable applications in geological surveys, agriculture, and environmental monitoring, significantly enhancing efficiency and accuracy in these domains.</a:t>
            </a:r>
            <a:endParaRPr lang="en-IN" sz="2000" dirty="0">
              <a:solidFill>
                <a:schemeClr val="bg1"/>
              </a:solidFill>
            </a:endParaRPr>
          </a:p>
        </p:txBody>
      </p:sp>
      <p:pic>
        <p:nvPicPr>
          <p:cNvPr id="7" name="Picture 6">
            <a:extLst>
              <a:ext uri="{FF2B5EF4-FFF2-40B4-BE49-F238E27FC236}">
                <a16:creationId xmlns:a16="http://schemas.microsoft.com/office/drawing/2014/main" id="{7AE88160-F6ED-5725-079E-0B868D67719B}"/>
              </a:ext>
            </a:extLst>
          </p:cNvPr>
          <p:cNvPicPr>
            <a:picLocks noChangeAspect="1"/>
          </p:cNvPicPr>
          <p:nvPr/>
        </p:nvPicPr>
        <p:blipFill>
          <a:blip r:embed="rId6"/>
          <a:stretch>
            <a:fillRect/>
          </a:stretch>
        </p:blipFill>
        <p:spPr>
          <a:xfrm>
            <a:off x="12562098" y="7794492"/>
            <a:ext cx="2068302" cy="35312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862DE80-E03A-F88B-7F70-5FF87A8200DC}"/>
              </a:ext>
            </a:extLst>
          </p:cNvPr>
          <p:cNvPicPr>
            <a:picLocks noChangeAspect="1"/>
          </p:cNvPicPr>
          <p:nvPr/>
        </p:nvPicPr>
        <p:blipFill>
          <a:blip r:embed="rId2"/>
          <a:stretch>
            <a:fillRect/>
          </a:stretch>
        </p:blipFill>
        <p:spPr>
          <a:xfrm>
            <a:off x="0" y="19050"/>
            <a:ext cx="5486400" cy="8229600"/>
          </a:xfrm>
          <a:prstGeom prst="rect">
            <a:avLst/>
          </a:prstGeom>
        </p:spPr>
      </p:pic>
      <p:sp>
        <p:nvSpPr>
          <p:cNvPr id="3" name="Text 0">
            <a:extLst>
              <a:ext uri="{FF2B5EF4-FFF2-40B4-BE49-F238E27FC236}">
                <a16:creationId xmlns:a16="http://schemas.microsoft.com/office/drawing/2014/main" id="{9E62030E-48C4-4E47-410D-05702B7F62B6}"/>
              </a:ext>
            </a:extLst>
          </p:cNvPr>
          <p:cNvSpPr/>
          <p:nvPr/>
        </p:nvSpPr>
        <p:spPr>
          <a:xfrm>
            <a:off x="6350437" y="1254442"/>
            <a:ext cx="6159698"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Times New Roman" panose="02020603050405020304" pitchFamily="18" charset="0"/>
                <a:ea typeface="Prompt Medium" pitchFamily="34" charset="-122"/>
                <a:cs typeface="Times New Roman" panose="02020603050405020304" pitchFamily="18" charset="0"/>
              </a:rPr>
              <a:t>Individual Contribution</a:t>
            </a:r>
            <a:endParaRPr lang="en-US" sz="4300" dirty="0">
              <a:latin typeface="Times New Roman" panose="02020603050405020304" pitchFamily="18" charset="0"/>
              <a:cs typeface="Times New Roman" panose="02020603050405020304" pitchFamily="18" charset="0"/>
            </a:endParaRPr>
          </a:p>
        </p:txBody>
      </p:sp>
      <p:sp>
        <p:nvSpPr>
          <p:cNvPr id="4" name="Shape 1">
            <a:extLst>
              <a:ext uri="{FF2B5EF4-FFF2-40B4-BE49-F238E27FC236}">
                <a16:creationId xmlns:a16="http://schemas.microsoft.com/office/drawing/2014/main" id="{1A277013-7170-C35D-97E5-8C63BEC9F276}"/>
              </a:ext>
            </a:extLst>
          </p:cNvPr>
          <p:cNvSpPr/>
          <p:nvPr/>
        </p:nvSpPr>
        <p:spPr>
          <a:xfrm>
            <a:off x="6350437" y="2310527"/>
            <a:ext cx="7415927" cy="4664631"/>
          </a:xfrm>
          <a:prstGeom prst="roundRect">
            <a:avLst>
              <a:gd name="adj" fmla="val 2223"/>
            </a:avLst>
          </a:prstGeom>
          <a:noFill/>
          <a:ln w="15240">
            <a:solidFill>
              <a:srgbClr val="FFFFFF">
                <a:alpha val="24000"/>
              </a:srgbClr>
            </a:solidFill>
            <a:prstDash val="solid"/>
          </a:ln>
        </p:spPr>
      </p:sp>
      <p:sp>
        <p:nvSpPr>
          <p:cNvPr id="5" name="Shape 2">
            <a:extLst>
              <a:ext uri="{FF2B5EF4-FFF2-40B4-BE49-F238E27FC236}">
                <a16:creationId xmlns:a16="http://schemas.microsoft.com/office/drawing/2014/main" id="{9BB907BD-AD4B-4B4C-C47C-5CBE6B5E5490}"/>
              </a:ext>
            </a:extLst>
          </p:cNvPr>
          <p:cNvSpPr/>
          <p:nvPr/>
        </p:nvSpPr>
        <p:spPr>
          <a:xfrm>
            <a:off x="6365677" y="2325767"/>
            <a:ext cx="7385447" cy="1101566"/>
          </a:xfrm>
          <a:prstGeom prst="rect">
            <a:avLst/>
          </a:prstGeom>
          <a:solidFill>
            <a:srgbClr val="FFFFFF">
              <a:alpha val="4000"/>
            </a:srgbClr>
          </a:solidFill>
          <a:ln/>
        </p:spPr>
      </p:sp>
      <p:sp>
        <p:nvSpPr>
          <p:cNvPr id="6" name="Text 3">
            <a:extLst>
              <a:ext uri="{FF2B5EF4-FFF2-40B4-BE49-F238E27FC236}">
                <a16:creationId xmlns:a16="http://schemas.microsoft.com/office/drawing/2014/main" id="{0FEA56A0-3291-16D6-BEF0-15200335EDF3}"/>
              </a:ext>
            </a:extLst>
          </p:cNvPr>
          <p:cNvSpPr/>
          <p:nvPr/>
        </p:nvSpPr>
        <p:spPr>
          <a:xfrm>
            <a:off x="6612493" y="2481501"/>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Times New Roman" panose="02020603050405020304" pitchFamily="18" charset="0"/>
                <a:ea typeface="Mukta Light" pitchFamily="34" charset="-122"/>
                <a:cs typeface="Times New Roman" panose="02020603050405020304" pitchFamily="18" charset="0"/>
              </a:rPr>
              <a:t>Surya Prakash</a:t>
            </a:r>
            <a:endParaRPr lang="en-US" sz="1900" dirty="0">
              <a:latin typeface="Times New Roman" panose="02020603050405020304" pitchFamily="18" charset="0"/>
              <a:cs typeface="Times New Roman" panose="02020603050405020304" pitchFamily="18" charset="0"/>
            </a:endParaRPr>
          </a:p>
        </p:txBody>
      </p:sp>
      <p:sp>
        <p:nvSpPr>
          <p:cNvPr id="7" name="Text 4">
            <a:extLst>
              <a:ext uri="{FF2B5EF4-FFF2-40B4-BE49-F238E27FC236}">
                <a16:creationId xmlns:a16="http://schemas.microsoft.com/office/drawing/2014/main" id="{59B13073-4C13-0DA1-7130-63750D1947F4}"/>
              </a:ext>
            </a:extLst>
          </p:cNvPr>
          <p:cNvSpPr/>
          <p:nvPr/>
        </p:nvSpPr>
        <p:spPr>
          <a:xfrm>
            <a:off x="10309027" y="2481501"/>
            <a:ext cx="3195280" cy="790099"/>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Times New Roman" panose="02020603050405020304" pitchFamily="18" charset="0"/>
                <a:ea typeface="Mukta Light" pitchFamily="34" charset="-122"/>
                <a:cs typeface="Times New Roman" panose="02020603050405020304" pitchFamily="18" charset="0"/>
              </a:rPr>
              <a:t>Data Collection and Preprocessing</a:t>
            </a:r>
            <a:endParaRPr lang="en-US" sz="1900" dirty="0">
              <a:latin typeface="Times New Roman" panose="02020603050405020304" pitchFamily="18" charset="0"/>
              <a:cs typeface="Times New Roman" panose="02020603050405020304" pitchFamily="18" charset="0"/>
            </a:endParaRPr>
          </a:p>
        </p:txBody>
      </p:sp>
      <p:sp>
        <p:nvSpPr>
          <p:cNvPr id="8" name="Shape 5">
            <a:extLst>
              <a:ext uri="{FF2B5EF4-FFF2-40B4-BE49-F238E27FC236}">
                <a16:creationId xmlns:a16="http://schemas.microsoft.com/office/drawing/2014/main" id="{17EBD439-241C-8281-1AE2-8D7563408431}"/>
              </a:ext>
            </a:extLst>
          </p:cNvPr>
          <p:cNvSpPr/>
          <p:nvPr/>
        </p:nvSpPr>
        <p:spPr>
          <a:xfrm>
            <a:off x="6365677" y="3427333"/>
            <a:ext cx="7385447" cy="706517"/>
          </a:xfrm>
          <a:prstGeom prst="rect">
            <a:avLst/>
          </a:prstGeom>
          <a:solidFill>
            <a:srgbClr val="000000">
              <a:alpha val="4000"/>
            </a:srgbClr>
          </a:solidFill>
          <a:ln/>
        </p:spPr>
      </p:sp>
      <p:sp>
        <p:nvSpPr>
          <p:cNvPr id="9" name="Text 6">
            <a:extLst>
              <a:ext uri="{FF2B5EF4-FFF2-40B4-BE49-F238E27FC236}">
                <a16:creationId xmlns:a16="http://schemas.microsoft.com/office/drawing/2014/main" id="{FD5A5149-B8CD-6A2C-A2E1-618687879B77}"/>
              </a:ext>
            </a:extLst>
          </p:cNvPr>
          <p:cNvSpPr/>
          <p:nvPr/>
        </p:nvSpPr>
        <p:spPr>
          <a:xfrm>
            <a:off x="6612493" y="3583067"/>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Times New Roman" panose="02020603050405020304" pitchFamily="18" charset="0"/>
                <a:ea typeface="Mukta Light" pitchFamily="34" charset="-122"/>
                <a:cs typeface="Times New Roman" panose="02020603050405020304" pitchFamily="18" charset="0"/>
              </a:rPr>
              <a:t>JPS Saahil</a:t>
            </a:r>
            <a:endParaRPr lang="en-US" sz="1900" dirty="0">
              <a:latin typeface="Times New Roman" panose="02020603050405020304" pitchFamily="18" charset="0"/>
              <a:cs typeface="Times New Roman" panose="02020603050405020304" pitchFamily="18" charset="0"/>
            </a:endParaRPr>
          </a:p>
        </p:txBody>
      </p:sp>
      <p:sp>
        <p:nvSpPr>
          <p:cNvPr id="10" name="Text 7">
            <a:extLst>
              <a:ext uri="{FF2B5EF4-FFF2-40B4-BE49-F238E27FC236}">
                <a16:creationId xmlns:a16="http://schemas.microsoft.com/office/drawing/2014/main" id="{A24D06BC-12D8-290A-DB3C-32E070F76FC6}"/>
              </a:ext>
            </a:extLst>
          </p:cNvPr>
          <p:cNvSpPr/>
          <p:nvPr/>
        </p:nvSpPr>
        <p:spPr>
          <a:xfrm>
            <a:off x="10309027" y="3583067"/>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Times New Roman" panose="02020603050405020304" pitchFamily="18" charset="0"/>
                <a:ea typeface="Mukta Light" pitchFamily="34" charset="-122"/>
                <a:cs typeface="Times New Roman" panose="02020603050405020304" pitchFamily="18" charset="0"/>
              </a:rPr>
              <a:t>Model Building</a:t>
            </a:r>
            <a:endParaRPr lang="en-US" sz="1900" dirty="0">
              <a:latin typeface="Times New Roman" panose="02020603050405020304" pitchFamily="18" charset="0"/>
              <a:cs typeface="Times New Roman" panose="02020603050405020304" pitchFamily="18" charset="0"/>
            </a:endParaRPr>
          </a:p>
        </p:txBody>
      </p:sp>
      <p:sp>
        <p:nvSpPr>
          <p:cNvPr id="11" name="Shape 8">
            <a:extLst>
              <a:ext uri="{FF2B5EF4-FFF2-40B4-BE49-F238E27FC236}">
                <a16:creationId xmlns:a16="http://schemas.microsoft.com/office/drawing/2014/main" id="{79331F75-ED65-5418-DB3E-4853A3BD4281}"/>
              </a:ext>
            </a:extLst>
          </p:cNvPr>
          <p:cNvSpPr/>
          <p:nvPr/>
        </p:nvSpPr>
        <p:spPr>
          <a:xfrm>
            <a:off x="6365677" y="4133850"/>
            <a:ext cx="7385447" cy="706517"/>
          </a:xfrm>
          <a:prstGeom prst="rect">
            <a:avLst/>
          </a:prstGeom>
          <a:solidFill>
            <a:srgbClr val="FFFFFF">
              <a:alpha val="4000"/>
            </a:srgbClr>
          </a:solidFill>
          <a:ln/>
        </p:spPr>
      </p:sp>
      <p:sp>
        <p:nvSpPr>
          <p:cNvPr id="12" name="Text 9">
            <a:extLst>
              <a:ext uri="{FF2B5EF4-FFF2-40B4-BE49-F238E27FC236}">
                <a16:creationId xmlns:a16="http://schemas.microsoft.com/office/drawing/2014/main" id="{4964D50A-8AB6-E4E4-EEBB-804BC8A5FFF0}"/>
              </a:ext>
            </a:extLst>
          </p:cNvPr>
          <p:cNvSpPr/>
          <p:nvPr/>
        </p:nvSpPr>
        <p:spPr>
          <a:xfrm>
            <a:off x="6612493" y="4289584"/>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Times New Roman" panose="02020603050405020304" pitchFamily="18" charset="0"/>
                <a:ea typeface="Mukta Light" pitchFamily="34" charset="-122"/>
                <a:cs typeface="Times New Roman" panose="02020603050405020304" pitchFamily="18" charset="0"/>
              </a:rPr>
              <a:t>Shashank Dewangan</a:t>
            </a:r>
            <a:endParaRPr lang="en-US" sz="1900" dirty="0">
              <a:latin typeface="Times New Roman" panose="02020603050405020304" pitchFamily="18" charset="0"/>
              <a:cs typeface="Times New Roman" panose="02020603050405020304" pitchFamily="18" charset="0"/>
            </a:endParaRPr>
          </a:p>
        </p:txBody>
      </p:sp>
      <p:sp>
        <p:nvSpPr>
          <p:cNvPr id="13" name="Text 10">
            <a:extLst>
              <a:ext uri="{FF2B5EF4-FFF2-40B4-BE49-F238E27FC236}">
                <a16:creationId xmlns:a16="http://schemas.microsoft.com/office/drawing/2014/main" id="{45A5C108-EF05-BE80-DD42-0BC1667F3E77}"/>
              </a:ext>
            </a:extLst>
          </p:cNvPr>
          <p:cNvSpPr/>
          <p:nvPr/>
        </p:nvSpPr>
        <p:spPr>
          <a:xfrm>
            <a:off x="10309027" y="4289584"/>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Times New Roman" panose="02020603050405020304" pitchFamily="18" charset="0"/>
                <a:ea typeface="Mukta Light" pitchFamily="34" charset="-122"/>
                <a:cs typeface="Times New Roman" panose="02020603050405020304" pitchFamily="18" charset="0"/>
              </a:rPr>
              <a:t>Model Training</a:t>
            </a:r>
            <a:endParaRPr lang="en-US" sz="1900" dirty="0">
              <a:latin typeface="Times New Roman" panose="02020603050405020304" pitchFamily="18" charset="0"/>
              <a:cs typeface="Times New Roman" panose="02020603050405020304" pitchFamily="18" charset="0"/>
            </a:endParaRPr>
          </a:p>
        </p:txBody>
      </p:sp>
      <p:sp>
        <p:nvSpPr>
          <p:cNvPr id="14" name="Shape 11">
            <a:extLst>
              <a:ext uri="{FF2B5EF4-FFF2-40B4-BE49-F238E27FC236}">
                <a16:creationId xmlns:a16="http://schemas.microsoft.com/office/drawing/2014/main" id="{587BCAF2-EDAE-89E3-F33A-EB7B4DF4E020}"/>
              </a:ext>
            </a:extLst>
          </p:cNvPr>
          <p:cNvSpPr/>
          <p:nvPr/>
        </p:nvSpPr>
        <p:spPr>
          <a:xfrm>
            <a:off x="6365677" y="4840367"/>
            <a:ext cx="7385447" cy="706517"/>
          </a:xfrm>
          <a:prstGeom prst="rect">
            <a:avLst/>
          </a:prstGeom>
          <a:solidFill>
            <a:srgbClr val="000000">
              <a:alpha val="4000"/>
            </a:srgbClr>
          </a:solidFill>
          <a:ln/>
        </p:spPr>
      </p:sp>
      <p:sp>
        <p:nvSpPr>
          <p:cNvPr id="15" name="Text 12">
            <a:extLst>
              <a:ext uri="{FF2B5EF4-FFF2-40B4-BE49-F238E27FC236}">
                <a16:creationId xmlns:a16="http://schemas.microsoft.com/office/drawing/2014/main" id="{D40BF5DB-ED77-DDD8-2825-7E438E4ED76B}"/>
              </a:ext>
            </a:extLst>
          </p:cNvPr>
          <p:cNvSpPr/>
          <p:nvPr/>
        </p:nvSpPr>
        <p:spPr>
          <a:xfrm>
            <a:off x="6612493" y="4996101"/>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Times New Roman" panose="02020603050405020304" pitchFamily="18" charset="0"/>
                <a:ea typeface="Mukta Light" pitchFamily="34" charset="-122"/>
                <a:cs typeface="Times New Roman" panose="02020603050405020304" pitchFamily="18" charset="0"/>
              </a:rPr>
              <a:t>Jatin Pathak</a:t>
            </a:r>
            <a:endParaRPr lang="en-US" sz="1900" dirty="0">
              <a:latin typeface="Times New Roman" panose="02020603050405020304" pitchFamily="18" charset="0"/>
              <a:cs typeface="Times New Roman" panose="02020603050405020304" pitchFamily="18" charset="0"/>
            </a:endParaRPr>
          </a:p>
        </p:txBody>
      </p:sp>
      <p:sp>
        <p:nvSpPr>
          <p:cNvPr id="16" name="Text 13">
            <a:extLst>
              <a:ext uri="{FF2B5EF4-FFF2-40B4-BE49-F238E27FC236}">
                <a16:creationId xmlns:a16="http://schemas.microsoft.com/office/drawing/2014/main" id="{58A5B6E0-D209-D0A2-5484-05667779B2E0}"/>
              </a:ext>
            </a:extLst>
          </p:cNvPr>
          <p:cNvSpPr/>
          <p:nvPr/>
        </p:nvSpPr>
        <p:spPr>
          <a:xfrm>
            <a:off x="10309027" y="4996101"/>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Times New Roman" panose="02020603050405020304" pitchFamily="18" charset="0"/>
                <a:ea typeface="Mukta Light" pitchFamily="34" charset="-122"/>
                <a:cs typeface="Times New Roman" panose="02020603050405020304" pitchFamily="18" charset="0"/>
              </a:rPr>
              <a:t>Model Evaluation</a:t>
            </a:r>
            <a:endParaRPr lang="en-US" sz="1900" dirty="0">
              <a:latin typeface="Times New Roman" panose="02020603050405020304" pitchFamily="18" charset="0"/>
              <a:cs typeface="Times New Roman" panose="02020603050405020304" pitchFamily="18" charset="0"/>
            </a:endParaRPr>
          </a:p>
        </p:txBody>
      </p:sp>
      <p:sp>
        <p:nvSpPr>
          <p:cNvPr id="17" name="Shape 14">
            <a:extLst>
              <a:ext uri="{FF2B5EF4-FFF2-40B4-BE49-F238E27FC236}">
                <a16:creationId xmlns:a16="http://schemas.microsoft.com/office/drawing/2014/main" id="{0C83BF3D-79BC-D14A-F315-0E86E955E183}"/>
              </a:ext>
            </a:extLst>
          </p:cNvPr>
          <p:cNvSpPr/>
          <p:nvPr/>
        </p:nvSpPr>
        <p:spPr>
          <a:xfrm>
            <a:off x="6365677" y="5546884"/>
            <a:ext cx="7385447" cy="706517"/>
          </a:xfrm>
          <a:prstGeom prst="rect">
            <a:avLst/>
          </a:prstGeom>
          <a:solidFill>
            <a:srgbClr val="FFFFFF">
              <a:alpha val="4000"/>
            </a:srgbClr>
          </a:solidFill>
          <a:ln/>
        </p:spPr>
      </p:sp>
      <p:sp>
        <p:nvSpPr>
          <p:cNvPr id="18" name="Text 15">
            <a:extLst>
              <a:ext uri="{FF2B5EF4-FFF2-40B4-BE49-F238E27FC236}">
                <a16:creationId xmlns:a16="http://schemas.microsoft.com/office/drawing/2014/main" id="{B7A8DF71-8B5F-FAF5-72F2-78D7222C1EF2}"/>
              </a:ext>
            </a:extLst>
          </p:cNvPr>
          <p:cNvSpPr/>
          <p:nvPr/>
        </p:nvSpPr>
        <p:spPr>
          <a:xfrm>
            <a:off x="6612493" y="5702618"/>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Times New Roman" panose="02020603050405020304" pitchFamily="18" charset="0"/>
                <a:ea typeface="Mukta Light" pitchFamily="34" charset="-122"/>
                <a:cs typeface="Times New Roman" panose="02020603050405020304" pitchFamily="18" charset="0"/>
              </a:rPr>
              <a:t>Varun Mishra</a:t>
            </a:r>
            <a:endParaRPr lang="en-US" sz="1900" dirty="0">
              <a:latin typeface="Times New Roman" panose="02020603050405020304" pitchFamily="18" charset="0"/>
              <a:cs typeface="Times New Roman" panose="02020603050405020304" pitchFamily="18" charset="0"/>
            </a:endParaRPr>
          </a:p>
        </p:txBody>
      </p:sp>
      <p:sp>
        <p:nvSpPr>
          <p:cNvPr id="19" name="Text 16">
            <a:extLst>
              <a:ext uri="{FF2B5EF4-FFF2-40B4-BE49-F238E27FC236}">
                <a16:creationId xmlns:a16="http://schemas.microsoft.com/office/drawing/2014/main" id="{CD6B799F-9641-3D77-73BF-F9EFEEEF21CB}"/>
              </a:ext>
            </a:extLst>
          </p:cNvPr>
          <p:cNvSpPr/>
          <p:nvPr/>
        </p:nvSpPr>
        <p:spPr>
          <a:xfrm>
            <a:off x="10309027" y="5702618"/>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Times New Roman" panose="02020603050405020304" pitchFamily="18" charset="0"/>
                <a:ea typeface="Mukta Light" pitchFamily="34" charset="-122"/>
                <a:cs typeface="Times New Roman" panose="02020603050405020304" pitchFamily="18" charset="0"/>
              </a:rPr>
              <a:t>Testing and Verification</a:t>
            </a:r>
            <a:endParaRPr lang="en-US" sz="1900" dirty="0">
              <a:latin typeface="Times New Roman" panose="02020603050405020304" pitchFamily="18" charset="0"/>
              <a:cs typeface="Times New Roman" panose="02020603050405020304" pitchFamily="18" charset="0"/>
            </a:endParaRPr>
          </a:p>
        </p:txBody>
      </p:sp>
      <p:sp>
        <p:nvSpPr>
          <p:cNvPr id="20" name="Shape 17">
            <a:extLst>
              <a:ext uri="{FF2B5EF4-FFF2-40B4-BE49-F238E27FC236}">
                <a16:creationId xmlns:a16="http://schemas.microsoft.com/office/drawing/2014/main" id="{1135E73A-77DA-7E81-8495-DB6C9230FC26}"/>
              </a:ext>
            </a:extLst>
          </p:cNvPr>
          <p:cNvSpPr/>
          <p:nvPr/>
        </p:nvSpPr>
        <p:spPr>
          <a:xfrm>
            <a:off x="6365677" y="6253401"/>
            <a:ext cx="7385447" cy="706517"/>
          </a:xfrm>
          <a:prstGeom prst="rect">
            <a:avLst/>
          </a:prstGeom>
          <a:solidFill>
            <a:srgbClr val="000000">
              <a:alpha val="4000"/>
            </a:srgbClr>
          </a:solidFill>
          <a:ln/>
        </p:spPr>
      </p:sp>
      <p:sp>
        <p:nvSpPr>
          <p:cNvPr id="21" name="Text 18">
            <a:extLst>
              <a:ext uri="{FF2B5EF4-FFF2-40B4-BE49-F238E27FC236}">
                <a16:creationId xmlns:a16="http://schemas.microsoft.com/office/drawing/2014/main" id="{602B2775-4592-C449-7446-3D9EBC65F5EF}"/>
              </a:ext>
            </a:extLst>
          </p:cNvPr>
          <p:cNvSpPr/>
          <p:nvPr/>
        </p:nvSpPr>
        <p:spPr>
          <a:xfrm>
            <a:off x="6612493" y="6409134"/>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Times New Roman" panose="02020603050405020304" pitchFamily="18" charset="0"/>
                <a:ea typeface="Mukta Light" pitchFamily="34" charset="-122"/>
                <a:cs typeface="Times New Roman" panose="02020603050405020304" pitchFamily="18" charset="0"/>
              </a:rPr>
              <a:t>Aditya Pandey</a:t>
            </a:r>
            <a:endParaRPr lang="en-US" sz="1900" dirty="0">
              <a:latin typeface="Times New Roman" panose="02020603050405020304" pitchFamily="18" charset="0"/>
              <a:cs typeface="Times New Roman" panose="02020603050405020304" pitchFamily="18" charset="0"/>
            </a:endParaRPr>
          </a:p>
        </p:txBody>
      </p:sp>
      <p:sp>
        <p:nvSpPr>
          <p:cNvPr id="22" name="Text 19">
            <a:extLst>
              <a:ext uri="{FF2B5EF4-FFF2-40B4-BE49-F238E27FC236}">
                <a16:creationId xmlns:a16="http://schemas.microsoft.com/office/drawing/2014/main" id="{E2560754-86C6-5A7B-C47F-FCAC78861D0E}"/>
              </a:ext>
            </a:extLst>
          </p:cNvPr>
          <p:cNvSpPr/>
          <p:nvPr/>
        </p:nvSpPr>
        <p:spPr>
          <a:xfrm>
            <a:off x="10309027" y="6409134"/>
            <a:ext cx="3195280"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Times New Roman" panose="02020603050405020304" pitchFamily="18" charset="0"/>
                <a:ea typeface="Mukta Light" pitchFamily="34" charset="-122"/>
                <a:cs typeface="Times New Roman" panose="02020603050405020304" pitchFamily="18" charset="0"/>
              </a:rPr>
              <a:t>Documentation and Reporting</a:t>
            </a:r>
            <a:endParaRPr lang="en-US" sz="1900"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5EE870E9-67B0-9E02-DB91-28B5A90652DD}"/>
              </a:ext>
            </a:extLst>
          </p:cNvPr>
          <p:cNvPicPr>
            <a:picLocks noChangeAspect="1"/>
          </p:cNvPicPr>
          <p:nvPr/>
        </p:nvPicPr>
        <p:blipFill>
          <a:blip r:embed="rId3"/>
          <a:stretch>
            <a:fillRect/>
          </a:stretch>
        </p:blipFill>
        <p:spPr>
          <a:xfrm>
            <a:off x="12610925" y="7754680"/>
            <a:ext cx="2019475" cy="358171"/>
          </a:xfrm>
          <a:prstGeom prst="rect">
            <a:avLst/>
          </a:prstGeom>
        </p:spPr>
      </p:pic>
    </p:spTree>
    <p:extLst>
      <p:ext uri="{BB962C8B-B14F-4D97-AF65-F5344CB8AC3E}">
        <p14:creationId xmlns:p14="http://schemas.microsoft.com/office/powerpoint/2010/main" val="236892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1415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Times New Roman" panose="02020603050405020304" pitchFamily="18" charset="0"/>
                <a:ea typeface="Sora Medium" pitchFamily="34" charset="-122"/>
                <a:cs typeface="Times New Roman" panose="02020603050405020304" pitchFamily="18" charset="0"/>
              </a:rPr>
              <a:t>Problem Statement</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3089910"/>
            <a:ext cx="4734044"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Times New Roman" panose="02020603050405020304" pitchFamily="18" charset="0"/>
                <a:ea typeface="Sora Medium" pitchFamily="34" charset="-122"/>
                <a:cs typeface="Times New Roman" panose="02020603050405020304" pitchFamily="18" charset="0"/>
              </a:rPr>
              <a:t>Terrain Classification Challenges</a:t>
            </a:r>
            <a:endParaRPr lang="en-US" sz="2200" dirty="0">
              <a:latin typeface="Times New Roman" panose="02020603050405020304" pitchFamily="18" charset="0"/>
              <a:cs typeface="Times New Roman" panose="02020603050405020304" pitchFamily="18" charset="0"/>
            </a:endParaRPr>
          </a:p>
        </p:txBody>
      </p:sp>
      <p:sp>
        <p:nvSpPr>
          <p:cNvPr id="4" name="Text 2"/>
          <p:cNvSpPr/>
          <p:nvPr/>
        </p:nvSpPr>
        <p:spPr>
          <a:xfrm>
            <a:off x="793790" y="3671054"/>
            <a:ext cx="6244709" cy="254031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Times New Roman" panose="02020603050405020304" pitchFamily="18" charset="0"/>
                <a:ea typeface="Noto Sans TC" pitchFamily="34" charset="-122"/>
                <a:cs typeface="Times New Roman" panose="02020603050405020304" pitchFamily="18" charset="0"/>
              </a:rPr>
              <a:t>Accurate terrain classification is essential for various applications, including environmental monitoring, agricultural planning, and geological surveys. Traditional methods often rely on manual inspection, which is time-consuming and prone to errors. This project aims to address these challenges by developing an automated terrain classification system.</a:t>
            </a:r>
            <a:endParaRPr lang="en-US" sz="1750" dirty="0">
              <a:latin typeface="Times New Roman" panose="02020603050405020304" pitchFamily="18" charset="0"/>
              <a:cs typeface="Times New Roman" panose="02020603050405020304" pitchFamily="18" charset="0"/>
            </a:endParaRPr>
          </a:p>
        </p:txBody>
      </p:sp>
      <p:sp>
        <p:nvSpPr>
          <p:cNvPr id="5" name="Text 3"/>
          <p:cNvSpPr/>
          <p:nvPr/>
        </p:nvSpPr>
        <p:spPr>
          <a:xfrm>
            <a:off x="7599521" y="3089910"/>
            <a:ext cx="3655219"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Times New Roman" panose="02020603050405020304" pitchFamily="18" charset="0"/>
                <a:ea typeface="Sora Medium" pitchFamily="34" charset="-122"/>
                <a:cs typeface="Times New Roman" panose="02020603050405020304" pitchFamily="18" charset="0"/>
              </a:rPr>
              <a:t>The Need for Automation</a:t>
            </a:r>
            <a:endParaRPr lang="en-US" sz="2200" dirty="0">
              <a:latin typeface="Times New Roman" panose="02020603050405020304" pitchFamily="18" charset="0"/>
              <a:cs typeface="Times New Roman" panose="02020603050405020304" pitchFamily="18" charset="0"/>
            </a:endParaRPr>
          </a:p>
        </p:txBody>
      </p:sp>
      <p:sp>
        <p:nvSpPr>
          <p:cNvPr id="6" name="Text 4"/>
          <p:cNvSpPr/>
          <p:nvPr/>
        </p:nvSpPr>
        <p:spPr>
          <a:xfrm>
            <a:off x="7599521" y="3671054"/>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Times New Roman" panose="02020603050405020304" pitchFamily="18" charset="0"/>
                <a:ea typeface="Noto Sans TC"/>
                <a:cs typeface="Times New Roman" panose="02020603050405020304" pitchFamily="18" charset="0"/>
              </a:rPr>
              <a:t>The need for a reliable and efficient system to classify terrain images is growing. With the availability of large datasets and advances in deep learning algorithms, automation becomes a viable and effective solution.</a:t>
            </a:r>
            <a:endParaRPr lang="en-US" sz="1750" dirty="0">
              <a:latin typeface="Times New Roman" panose="02020603050405020304" pitchFamily="18" charset="0"/>
              <a:ea typeface="Noto Sans TC"/>
              <a:cs typeface="Times New Roman" panose="02020603050405020304" pitchFamily="18" charset="0"/>
            </a:endParaRPr>
          </a:p>
        </p:txBody>
      </p:sp>
      <p:pic>
        <p:nvPicPr>
          <p:cNvPr id="7" name="Picture 6">
            <a:extLst>
              <a:ext uri="{FF2B5EF4-FFF2-40B4-BE49-F238E27FC236}">
                <a16:creationId xmlns:a16="http://schemas.microsoft.com/office/drawing/2014/main" id="{4F36EF3C-0A45-DFD8-4227-AF4789B26F59}"/>
              </a:ext>
            </a:extLst>
          </p:cNvPr>
          <p:cNvPicPr>
            <a:picLocks noChangeAspect="1"/>
          </p:cNvPicPr>
          <p:nvPr/>
        </p:nvPicPr>
        <p:blipFill>
          <a:blip r:embed="rId3"/>
          <a:stretch>
            <a:fillRect/>
          </a:stretch>
        </p:blipFill>
        <p:spPr>
          <a:xfrm>
            <a:off x="12562098" y="7794492"/>
            <a:ext cx="2068302" cy="35312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39720396-70BE-C7BC-8FF5-A1BF82A3D902}"/>
              </a:ext>
            </a:extLst>
          </p:cNvPr>
          <p:cNvSpPr/>
          <p:nvPr/>
        </p:nvSpPr>
        <p:spPr>
          <a:xfrm>
            <a:off x="1321356" y="448985"/>
            <a:ext cx="3628906" cy="453628"/>
          </a:xfrm>
          <a:prstGeom prst="rect">
            <a:avLst/>
          </a:prstGeom>
          <a:noFill/>
          <a:ln/>
        </p:spPr>
        <p:txBody>
          <a:bodyPr wrap="none" lIns="0" tIns="0" rIns="0" bIns="0" rtlCol="0" anchor="t"/>
          <a:lstStyle/>
          <a:p>
            <a:pPr marL="0" indent="0">
              <a:lnSpc>
                <a:spcPts val="3550"/>
              </a:lnSpc>
              <a:buNone/>
            </a:pPr>
            <a:r>
              <a:rPr lang="en-US" sz="2850" dirty="0">
                <a:solidFill>
                  <a:srgbClr val="C6BFEE"/>
                </a:solidFill>
                <a:latin typeface="Times New Roman" panose="02020603050405020304" pitchFamily="18" charset="0"/>
                <a:ea typeface="Prompt Medium" pitchFamily="34" charset="-122"/>
                <a:cs typeface="Times New Roman" panose="02020603050405020304" pitchFamily="18" charset="0"/>
              </a:rPr>
              <a:t>Project Planning</a:t>
            </a:r>
            <a:endParaRPr lang="en-US" sz="2850" dirty="0">
              <a:latin typeface="Times New Roman" panose="02020603050405020304" pitchFamily="18" charset="0"/>
              <a:cs typeface="Times New Roman" panose="02020603050405020304" pitchFamily="18" charset="0"/>
            </a:endParaRPr>
          </a:p>
        </p:txBody>
      </p:sp>
      <p:sp>
        <p:nvSpPr>
          <p:cNvPr id="3" name="Shape 1">
            <a:extLst>
              <a:ext uri="{FF2B5EF4-FFF2-40B4-BE49-F238E27FC236}">
                <a16:creationId xmlns:a16="http://schemas.microsoft.com/office/drawing/2014/main" id="{8C72EF54-EE84-2631-ED68-AE64D024D799}"/>
              </a:ext>
            </a:extLst>
          </p:cNvPr>
          <p:cNvSpPr/>
          <p:nvPr/>
        </p:nvSpPr>
        <p:spPr>
          <a:xfrm>
            <a:off x="1549837" y="1241435"/>
            <a:ext cx="45719" cy="5380732"/>
          </a:xfrm>
          <a:prstGeom prst="roundRect">
            <a:avLst>
              <a:gd name="adj" fmla="val 300031"/>
            </a:avLst>
          </a:prstGeom>
          <a:solidFill>
            <a:srgbClr val="6D4562"/>
          </a:solidFill>
          <a:ln/>
        </p:spPr>
      </p:sp>
      <p:sp>
        <p:nvSpPr>
          <p:cNvPr id="4" name="Shape 2">
            <a:extLst>
              <a:ext uri="{FF2B5EF4-FFF2-40B4-BE49-F238E27FC236}">
                <a16:creationId xmlns:a16="http://schemas.microsoft.com/office/drawing/2014/main" id="{220D39C4-8950-DD6F-2A94-ED1FA40B7D1F}"/>
              </a:ext>
            </a:extLst>
          </p:cNvPr>
          <p:cNvSpPr/>
          <p:nvPr/>
        </p:nvSpPr>
        <p:spPr>
          <a:xfrm>
            <a:off x="1727121" y="1585198"/>
            <a:ext cx="571500" cy="22860"/>
          </a:xfrm>
          <a:prstGeom prst="roundRect">
            <a:avLst>
              <a:gd name="adj" fmla="val 300031"/>
            </a:avLst>
          </a:prstGeom>
          <a:solidFill>
            <a:srgbClr val="6D4562"/>
          </a:solidFill>
          <a:ln/>
        </p:spPr>
      </p:sp>
      <p:sp>
        <p:nvSpPr>
          <p:cNvPr id="5" name="Shape 3">
            <a:extLst>
              <a:ext uri="{FF2B5EF4-FFF2-40B4-BE49-F238E27FC236}">
                <a16:creationId xmlns:a16="http://schemas.microsoft.com/office/drawing/2014/main" id="{009DEE13-74D2-4C33-38E9-21A807152CB7}"/>
              </a:ext>
            </a:extLst>
          </p:cNvPr>
          <p:cNvSpPr/>
          <p:nvPr/>
        </p:nvSpPr>
        <p:spPr>
          <a:xfrm>
            <a:off x="1382554" y="1412915"/>
            <a:ext cx="367427" cy="367427"/>
          </a:xfrm>
          <a:prstGeom prst="roundRect">
            <a:avLst>
              <a:gd name="adj" fmla="val 18667"/>
            </a:avLst>
          </a:prstGeom>
          <a:solidFill>
            <a:srgbClr val="542C49"/>
          </a:solidFill>
          <a:ln w="7620">
            <a:solidFill>
              <a:srgbClr val="6D4562"/>
            </a:solidFill>
            <a:prstDash val="solid"/>
          </a:ln>
        </p:spPr>
      </p:sp>
      <p:sp>
        <p:nvSpPr>
          <p:cNvPr id="6" name="Text 4">
            <a:extLst>
              <a:ext uri="{FF2B5EF4-FFF2-40B4-BE49-F238E27FC236}">
                <a16:creationId xmlns:a16="http://schemas.microsoft.com/office/drawing/2014/main" id="{C13D4236-EF42-CB4A-032D-34EC4208FEB2}"/>
              </a:ext>
            </a:extLst>
          </p:cNvPr>
          <p:cNvSpPr/>
          <p:nvPr/>
        </p:nvSpPr>
        <p:spPr>
          <a:xfrm>
            <a:off x="1525548" y="1487686"/>
            <a:ext cx="81439" cy="217765"/>
          </a:xfrm>
          <a:prstGeom prst="rect">
            <a:avLst/>
          </a:prstGeom>
          <a:noFill/>
          <a:ln/>
        </p:spPr>
        <p:txBody>
          <a:bodyPr wrap="none" lIns="0" tIns="0" rIns="0" bIns="0" rtlCol="0" anchor="t"/>
          <a:lstStyle/>
          <a:p>
            <a:pPr marL="0" indent="0" algn="ctr">
              <a:lnSpc>
                <a:spcPts val="1700"/>
              </a:lnSpc>
              <a:buNone/>
            </a:pPr>
            <a:r>
              <a:rPr lang="en-US" sz="1700" dirty="0">
                <a:solidFill>
                  <a:srgbClr val="DAD8E9"/>
                </a:solidFill>
                <a:latin typeface="Times New Roman" panose="02020603050405020304" pitchFamily="18" charset="0"/>
                <a:ea typeface="Prompt Medium" pitchFamily="34" charset="-122"/>
                <a:cs typeface="Times New Roman" panose="02020603050405020304" pitchFamily="18" charset="0"/>
              </a:rPr>
              <a:t>1</a:t>
            </a:r>
            <a:endParaRPr lang="en-US" sz="1700" dirty="0">
              <a:latin typeface="Times New Roman" panose="02020603050405020304" pitchFamily="18" charset="0"/>
              <a:cs typeface="Times New Roman" panose="02020603050405020304" pitchFamily="18" charset="0"/>
            </a:endParaRPr>
          </a:p>
        </p:txBody>
      </p:sp>
      <p:sp>
        <p:nvSpPr>
          <p:cNvPr id="7" name="Text 5">
            <a:extLst>
              <a:ext uri="{FF2B5EF4-FFF2-40B4-BE49-F238E27FC236}">
                <a16:creationId xmlns:a16="http://schemas.microsoft.com/office/drawing/2014/main" id="{577A87D2-AE68-CA69-24E1-CC6373954734}"/>
              </a:ext>
            </a:extLst>
          </p:cNvPr>
          <p:cNvSpPr/>
          <p:nvPr/>
        </p:nvSpPr>
        <p:spPr>
          <a:xfrm>
            <a:off x="2464356" y="1392436"/>
            <a:ext cx="2831902" cy="226814"/>
          </a:xfrm>
          <a:prstGeom prst="rect">
            <a:avLst/>
          </a:prstGeom>
          <a:noFill/>
          <a:ln/>
        </p:spPr>
        <p:txBody>
          <a:bodyPr wrap="none" lIns="0" tIns="0" rIns="0" bIns="0" rtlCol="0" anchor="t"/>
          <a:lstStyle/>
          <a:p>
            <a:pPr marL="0" indent="0" algn="l">
              <a:lnSpc>
                <a:spcPts val="1750"/>
              </a:lnSpc>
              <a:buNone/>
            </a:pPr>
            <a:r>
              <a:rPr lang="en-US" sz="1400" dirty="0">
                <a:solidFill>
                  <a:srgbClr val="DAD8E9"/>
                </a:solidFill>
                <a:latin typeface="Times New Roman" panose="02020603050405020304" pitchFamily="18" charset="0"/>
                <a:ea typeface="Prompt Medium" pitchFamily="34" charset="-122"/>
                <a:cs typeface="Times New Roman" panose="02020603050405020304" pitchFamily="18" charset="0"/>
              </a:rPr>
              <a:t>Data Collection and Preparation</a:t>
            </a:r>
            <a:endParaRPr lang="en-US" sz="1400" dirty="0">
              <a:latin typeface="Times New Roman" panose="02020603050405020304" pitchFamily="18" charset="0"/>
              <a:cs typeface="Times New Roman" panose="02020603050405020304" pitchFamily="18" charset="0"/>
            </a:endParaRPr>
          </a:p>
        </p:txBody>
      </p:sp>
      <p:sp>
        <p:nvSpPr>
          <p:cNvPr id="8" name="Text 6">
            <a:extLst>
              <a:ext uri="{FF2B5EF4-FFF2-40B4-BE49-F238E27FC236}">
                <a16:creationId xmlns:a16="http://schemas.microsoft.com/office/drawing/2014/main" id="{5FE4D691-8035-E3EC-4A9A-CFF972D2F198}"/>
              </a:ext>
            </a:extLst>
          </p:cNvPr>
          <p:cNvSpPr/>
          <p:nvPr/>
        </p:nvSpPr>
        <p:spPr>
          <a:xfrm>
            <a:off x="2464356" y="1717119"/>
            <a:ext cx="10844689" cy="261342"/>
          </a:xfrm>
          <a:prstGeom prst="rect">
            <a:avLst/>
          </a:prstGeom>
          <a:noFill/>
          <a:ln/>
        </p:spPr>
        <p:txBody>
          <a:bodyPr wrap="none" lIns="0" tIns="0" rIns="0" bIns="0" rtlCol="0" anchor="t"/>
          <a:lstStyle/>
          <a:p>
            <a:pPr marL="0" indent="0" algn="l">
              <a:lnSpc>
                <a:spcPts val="2050"/>
              </a:lnSpc>
              <a:buNone/>
            </a:pPr>
            <a:r>
              <a:rPr lang="en-US" sz="1250" dirty="0">
                <a:solidFill>
                  <a:srgbClr val="DAD8E9"/>
                </a:solidFill>
                <a:latin typeface="Times New Roman" panose="02020603050405020304" pitchFamily="18" charset="0"/>
                <a:ea typeface="Mukta Light" pitchFamily="34" charset="-122"/>
                <a:cs typeface="Times New Roman" panose="02020603050405020304" pitchFamily="18" charset="0"/>
              </a:rPr>
              <a:t>Download and extract the terrain image dataset. Preprocess the images (resizing, normalization). Split the dataset into training and validation sets.</a:t>
            </a:r>
            <a:endParaRPr lang="en-US" sz="1250" dirty="0">
              <a:latin typeface="Times New Roman" panose="02020603050405020304" pitchFamily="18" charset="0"/>
              <a:cs typeface="Times New Roman" panose="02020603050405020304" pitchFamily="18" charset="0"/>
            </a:endParaRPr>
          </a:p>
        </p:txBody>
      </p:sp>
      <p:sp>
        <p:nvSpPr>
          <p:cNvPr id="9" name="Shape 7">
            <a:extLst>
              <a:ext uri="{FF2B5EF4-FFF2-40B4-BE49-F238E27FC236}">
                <a16:creationId xmlns:a16="http://schemas.microsoft.com/office/drawing/2014/main" id="{BEC7E899-A794-F873-38A3-9BBBB41C5D27}"/>
              </a:ext>
            </a:extLst>
          </p:cNvPr>
          <p:cNvSpPr/>
          <p:nvPr/>
        </p:nvSpPr>
        <p:spPr>
          <a:xfrm>
            <a:off x="1727121" y="2660928"/>
            <a:ext cx="571500" cy="22860"/>
          </a:xfrm>
          <a:prstGeom prst="roundRect">
            <a:avLst>
              <a:gd name="adj" fmla="val 300031"/>
            </a:avLst>
          </a:prstGeom>
          <a:solidFill>
            <a:srgbClr val="6D4562"/>
          </a:solidFill>
          <a:ln/>
        </p:spPr>
      </p:sp>
      <p:sp>
        <p:nvSpPr>
          <p:cNvPr id="10" name="Shape 8">
            <a:extLst>
              <a:ext uri="{FF2B5EF4-FFF2-40B4-BE49-F238E27FC236}">
                <a16:creationId xmlns:a16="http://schemas.microsoft.com/office/drawing/2014/main" id="{E15FEC78-072A-73AA-F5FE-85CD2E205127}"/>
              </a:ext>
            </a:extLst>
          </p:cNvPr>
          <p:cNvSpPr/>
          <p:nvPr/>
        </p:nvSpPr>
        <p:spPr>
          <a:xfrm>
            <a:off x="1382554" y="2488644"/>
            <a:ext cx="367427" cy="367427"/>
          </a:xfrm>
          <a:prstGeom prst="roundRect">
            <a:avLst>
              <a:gd name="adj" fmla="val 18667"/>
            </a:avLst>
          </a:prstGeom>
          <a:solidFill>
            <a:srgbClr val="542C49"/>
          </a:solidFill>
          <a:ln w="7620">
            <a:solidFill>
              <a:srgbClr val="6D4562"/>
            </a:solidFill>
            <a:prstDash val="solid"/>
          </a:ln>
        </p:spPr>
      </p:sp>
      <p:sp>
        <p:nvSpPr>
          <p:cNvPr id="11" name="Text 9">
            <a:extLst>
              <a:ext uri="{FF2B5EF4-FFF2-40B4-BE49-F238E27FC236}">
                <a16:creationId xmlns:a16="http://schemas.microsoft.com/office/drawing/2014/main" id="{580CB19E-4740-5ED6-7A79-DDE04540D7BA}"/>
              </a:ext>
            </a:extLst>
          </p:cNvPr>
          <p:cNvSpPr/>
          <p:nvPr/>
        </p:nvSpPr>
        <p:spPr>
          <a:xfrm>
            <a:off x="1502569" y="2563416"/>
            <a:ext cx="127397" cy="217765"/>
          </a:xfrm>
          <a:prstGeom prst="rect">
            <a:avLst/>
          </a:prstGeom>
          <a:noFill/>
          <a:ln/>
        </p:spPr>
        <p:txBody>
          <a:bodyPr wrap="none" lIns="0" tIns="0" rIns="0" bIns="0" rtlCol="0" anchor="t"/>
          <a:lstStyle/>
          <a:p>
            <a:pPr marL="0" indent="0" algn="ctr">
              <a:lnSpc>
                <a:spcPts val="1700"/>
              </a:lnSpc>
              <a:buNone/>
            </a:pPr>
            <a:r>
              <a:rPr lang="en-US" sz="1700" dirty="0">
                <a:solidFill>
                  <a:srgbClr val="DAD8E9"/>
                </a:solidFill>
                <a:latin typeface="Times New Roman" panose="02020603050405020304" pitchFamily="18" charset="0"/>
                <a:ea typeface="Prompt Medium" pitchFamily="34" charset="-122"/>
                <a:cs typeface="Times New Roman" panose="02020603050405020304" pitchFamily="18" charset="0"/>
              </a:rPr>
              <a:t>2</a:t>
            </a:r>
            <a:endParaRPr lang="en-US" sz="1700" dirty="0">
              <a:latin typeface="Times New Roman" panose="02020603050405020304" pitchFamily="18" charset="0"/>
              <a:cs typeface="Times New Roman" panose="02020603050405020304" pitchFamily="18" charset="0"/>
            </a:endParaRPr>
          </a:p>
        </p:txBody>
      </p:sp>
      <p:sp>
        <p:nvSpPr>
          <p:cNvPr id="12" name="Text 10">
            <a:extLst>
              <a:ext uri="{FF2B5EF4-FFF2-40B4-BE49-F238E27FC236}">
                <a16:creationId xmlns:a16="http://schemas.microsoft.com/office/drawing/2014/main" id="{84D232BD-8BF2-9048-54F7-B3467E9B2D62}"/>
              </a:ext>
            </a:extLst>
          </p:cNvPr>
          <p:cNvSpPr/>
          <p:nvPr/>
        </p:nvSpPr>
        <p:spPr>
          <a:xfrm>
            <a:off x="2464356" y="2468166"/>
            <a:ext cx="1814393" cy="226814"/>
          </a:xfrm>
          <a:prstGeom prst="rect">
            <a:avLst/>
          </a:prstGeom>
          <a:noFill/>
          <a:ln/>
        </p:spPr>
        <p:txBody>
          <a:bodyPr wrap="none" lIns="0" tIns="0" rIns="0" bIns="0" rtlCol="0" anchor="t"/>
          <a:lstStyle/>
          <a:p>
            <a:pPr marL="0" indent="0" algn="l">
              <a:lnSpc>
                <a:spcPts val="1750"/>
              </a:lnSpc>
              <a:buNone/>
            </a:pPr>
            <a:r>
              <a:rPr lang="en-US" sz="1400" dirty="0">
                <a:solidFill>
                  <a:srgbClr val="DAD8E9"/>
                </a:solidFill>
                <a:latin typeface="Times New Roman" panose="02020603050405020304" pitchFamily="18" charset="0"/>
                <a:ea typeface="Prompt Medium" pitchFamily="34" charset="-122"/>
                <a:cs typeface="Times New Roman" panose="02020603050405020304" pitchFamily="18" charset="0"/>
              </a:rPr>
              <a:t>Model Building</a:t>
            </a:r>
            <a:endParaRPr lang="en-US" sz="1400" dirty="0">
              <a:latin typeface="Times New Roman" panose="02020603050405020304" pitchFamily="18" charset="0"/>
              <a:cs typeface="Times New Roman" panose="02020603050405020304" pitchFamily="18" charset="0"/>
            </a:endParaRPr>
          </a:p>
        </p:txBody>
      </p:sp>
      <p:sp>
        <p:nvSpPr>
          <p:cNvPr id="13" name="Text 11">
            <a:extLst>
              <a:ext uri="{FF2B5EF4-FFF2-40B4-BE49-F238E27FC236}">
                <a16:creationId xmlns:a16="http://schemas.microsoft.com/office/drawing/2014/main" id="{185BB7C4-D9AB-5A4B-013A-797DF074D853}"/>
              </a:ext>
            </a:extLst>
          </p:cNvPr>
          <p:cNvSpPr/>
          <p:nvPr/>
        </p:nvSpPr>
        <p:spPr>
          <a:xfrm>
            <a:off x="2464356" y="2792849"/>
            <a:ext cx="10844689" cy="261342"/>
          </a:xfrm>
          <a:prstGeom prst="rect">
            <a:avLst/>
          </a:prstGeom>
          <a:noFill/>
          <a:ln/>
        </p:spPr>
        <p:txBody>
          <a:bodyPr wrap="none" lIns="0" tIns="0" rIns="0" bIns="0" rtlCol="0" anchor="t"/>
          <a:lstStyle/>
          <a:p>
            <a:pPr marL="0" indent="0" algn="l">
              <a:lnSpc>
                <a:spcPts val="2050"/>
              </a:lnSpc>
              <a:buNone/>
            </a:pPr>
            <a:r>
              <a:rPr lang="en-US" sz="1250" dirty="0">
                <a:solidFill>
                  <a:srgbClr val="DAD8E9"/>
                </a:solidFill>
                <a:latin typeface="Times New Roman" panose="02020603050405020304" pitchFamily="18" charset="0"/>
                <a:ea typeface="Mukta Light" pitchFamily="34" charset="-122"/>
                <a:cs typeface="Times New Roman" panose="02020603050405020304" pitchFamily="18" charset="0"/>
              </a:rPr>
              <a:t>Define the architecture of the CNN model. Compile the model with appropriate loss functions and optimizers.</a:t>
            </a:r>
            <a:endParaRPr lang="en-US" sz="1250" dirty="0">
              <a:latin typeface="Times New Roman" panose="02020603050405020304" pitchFamily="18" charset="0"/>
              <a:cs typeface="Times New Roman" panose="02020603050405020304" pitchFamily="18" charset="0"/>
            </a:endParaRPr>
          </a:p>
        </p:txBody>
      </p:sp>
      <p:sp>
        <p:nvSpPr>
          <p:cNvPr id="14" name="Shape 12">
            <a:extLst>
              <a:ext uri="{FF2B5EF4-FFF2-40B4-BE49-F238E27FC236}">
                <a16:creationId xmlns:a16="http://schemas.microsoft.com/office/drawing/2014/main" id="{975C2098-07CF-8EB4-2570-B6B650DFE69A}"/>
              </a:ext>
            </a:extLst>
          </p:cNvPr>
          <p:cNvSpPr/>
          <p:nvPr/>
        </p:nvSpPr>
        <p:spPr>
          <a:xfrm>
            <a:off x="1727121" y="3736658"/>
            <a:ext cx="571500" cy="22860"/>
          </a:xfrm>
          <a:prstGeom prst="roundRect">
            <a:avLst>
              <a:gd name="adj" fmla="val 300031"/>
            </a:avLst>
          </a:prstGeom>
          <a:solidFill>
            <a:srgbClr val="6D4562"/>
          </a:solidFill>
          <a:ln/>
        </p:spPr>
      </p:sp>
      <p:sp>
        <p:nvSpPr>
          <p:cNvPr id="15" name="Shape 13">
            <a:extLst>
              <a:ext uri="{FF2B5EF4-FFF2-40B4-BE49-F238E27FC236}">
                <a16:creationId xmlns:a16="http://schemas.microsoft.com/office/drawing/2014/main" id="{2AD52BE2-0FF7-E200-CDF3-F51A6E9324DD}"/>
              </a:ext>
            </a:extLst>
          </p:cNvPr>
          <p:cNvSpPr/>
          <p:nvPr/>
        </p:nvSpPr>
        <p:spPr>
          <a:xfrm>
            <a:off x="1382554" y="3564374"/>
            <a:ext cx="367427" cy="367427"/>
          </a:xfrm>
          <a:prstGeom prst="roundRect">
            <a:avLst>
              <a:gd name="adj" fmla="val 18667"/>
            </a:avLst>
          </a:prstGeom>
          <a:solidFill>
            <a:srgbClr val="542C49"/>
          </a:solidFill>
          <a:ln w="7620">
            <a:solidFill>
              <a:srgbClr val="6D4562"/>
            </a:solidFill>
            <a:prstDash val="solid"/>
          </a:ln>
        </p:spPr>
      </p:sp>
      <p:sp>
        <p:nvSpPr>
          <p:cNvPr id="16" name="Text 14">
            <a:extLst>
              <a:ext uri="{FF2B5EF4-FFF2-40B4-BE49-F238E27FC236}">
                <a16:creationId xmlns:a16="http://schemas.microsoft.com/office/drawing/2014/main" id="{D4EE630C-90B2-7E8F-20DA-91C713FB9E6D}"/>
              </a:ext>
            </a:extLst>
          </p:cNvPr>
          <p:cNvSpPr/>
          <p:nvPr/>
        </p:nvSpPr>
        <p:spPr>
          <a:xfrm>
            <a:off x="1503045" y="3639145"/>
            <a:ext cx="126325" cy="217765"/>
          </a:xfrm>
          <a:prstGeom prst="rect">
            <a:avLst/>
          </a:prstGeom>
          <a:noFill/>
          <a:ln/>
        </p:spPr>
        <p:txBody>
          <a:bodyPr wrap="none" lIns="0" tIns="0" rIns="0" bIns="0" rtlCol="0" anchor="t"/>
          <a:lstStyle/>
          <a:p>
            <a:pPr marL="0" indent="0" algn="ctr">
              <a:lnSpc>
                <a:spcPts val="1700"/>
              </a:lnSpc>
              <a:buNone/>
            </a:pPr>
            <a:r>
              <a:rPr lang="en-US" sz="1700" dirty="0">
                <a:solidFill>
                  <a:srgbClr val="DAD8E9"/>
                </a:solidFill>
                <a:latin typeface="Times New Roman" panose="02020603050405020304" pitchFamily="18" charset="0"/>
                <a:ea typeface="Prompt Medium" pitchFamily="34" charset="-122"/>
                <a:cs typeface="Times New Roman" panose="02020603050405020304" pitchFamily="18" charset="0"/>
              </a:rPr>
              <a:t>3</a:t>
            </a:r>
            <a:endParaRPr lang="en-US" sz="1700" dirty="0">
              <a:latin typeface="Times New Roman" panose="02020603050405020304" pitchFamily="18" charset="0"/>
              <a:cs typeface="Times New Roman" panose="02020603050405020304" pitchFamily="18" charset="0"/>
            </a:endParaRPr>
          </a:p>
        </p:txBody>
      </p:sp>
      <p:sp>
        <p:nvSpPr>
          <p:cNvPr id="17" name="Text 15">
            <a:extLst>
              <a:ext uri="{FF2B5EF4-FFF2-40B4-BE49-F238E27FC236}">
                <a16:creationId xmlns:a16="http://schemas.microsoft.com/office/drawing/2014/main" id="{BCB90D6A-0C37-E27D-1E89-EF4B2C18EF0F}"/>
              </a:ext>
            </a:extLst>
          </p:cNvPr>
          <p:cNvSpPr/>
          <p:nvPr/>
        </p:nvSpPr>
        <p:spPr>
          <a:xfrm>
            <a:off x="2464356" y="3543895"/>
            <a:ext cx="1814393" cy="226814"/>
          </a:xfrm>
          <a:prstGeom prst="rect">
            <a:avLst/>
          </a:prstGeom>
          <a:noFill/>
          <a:ln/>
        </p:spPr>
        <p:txBody>
          <a:bodyPr wrap="none" lIns="0" tIns="0" rIns="0" bIns="0" rtlCol="0" anchor="t"/>
          <a:lstStyle/>
          <a:p>
            <a:pPr marL="0" indent="0" algn="l">
              <a:lnSpc>
                <a:spcPts val="1750"/>
              </a:lnSpc>
              <a:buNone/>
            </a:pPr>
            <a:r>
              <a:rPr lang="en-US" sz="1400" dirty="0">
                <a:solidFill>
                  <a:srgbClr val="DAD8E9"/>
                </a:solidFill>
                <a:latin typeface="Times New Roman" panose="02020603050405020304" pitchFamily="18" charset="0"/>
                <a:ea typeface="Prompt Medium" pitchFamily="34" charset="-122"/>
                <a:cs typeface="Times New Roman" panose="02020603050405020304" pitchFamily="18" charset="0"/>
              </a:rPr>
              <a:t>Model Training</a:t>
            </a:r>
            <a:endParaRPr lang="en-US" sz="1400" dirty="0">
              <a:latin typeface="Times New Roman" panose="02020603050405020304" pitchFamily="18" charset="0"/>
              <a:cs typeface="Times New Roman" panose="02020603050405020304" pitchFamily="18" charset="0"/>
            </a:endParaRPr>
          </a:p>
        </p:txBody>
      </p:sp>
      <p:sp>
        <p:nvSpPr>
          <p:cNvPr id="18" name="Text 16">
            <a:extLst>
              <a:ext uri="{FF2B5EF4-FFF2-40B4-BE49-F238E27FC236}">
                <a16:creationId xmlns:a16="http://schemas.microsoft.com/office/drawing/2014/main" id="{67B839FA-1452-9993-F975-57546C3460E6}"/>
              </a:ext>
            </a:extLst>
          </p:cNvPr>
          <p:cNvSpPr/>
          <p:nvPr/>
        </p:nvSpPr>
        <p:spPr>
          <a:xfrm>
            <a:off x="2464356" y="3868579"/>
            <a:ext cx="10844689" cy="261342"/>
          </a:xfrm>
          <a:prstGeom prst="rect">
            <a:avLst/>
          </a:prstGeom>
          <a:noFill/>
          <a:ln/>
        </p:spPr>
        <p:txBody>
          <a:bodyPr wrap="none" lIns="0" tIns="0" rIns="0" bIns="0" rtlCol="0" anchor="t"/>
          <a:lstStyle/>
          <a:p>
            <a:pPr marL="0" indent="0" algn="l">
              <a:lnSpc>
                <a:spcPts val="2050"/>
              </a:lnSpc>
              <a:buNone/>
            </a:pPr>
            <a:r>
              <a:rPr lang="en-US" sz="1250" dirty="0">
                <a:solidFill>
                  <a:srgbClr val="DAD8E9"/>
                </a:solidFill>
                <a:latin typeface="Times New Roman" panose="02020603050405020304" pitchFamily="18" charset="0"/>
                <a:ea typeface="Mukta Light" pitchFamily="34" charset="-122"/>
                <a:cs typeface="Times New Roman" panose="02020603050405020304" pitchFamily="18" charset="0"/>
              </a:rPr>
              <a:t>Train the model on the training dataset. Monitor the training process and adjust hyperparameters as needed.</a:t>
            </a:r>
            <a:endParaRPr lang="en-US" sz="1250" dirty="0">
              <a:latin typeface="Times New Roman" panose="02020603050405020304" pitchFamily="18" charset="0"/>
              <a:cs typeface="Times New Roman" panose="02020603050405020304" pitchFamily="18" charset="0"/>
            </a:endParaRPr>
          </a:p>
        </p:txBody>
      </p:sp>
      <p:sp>
        <p:nvSpPr>
          <p:cNvPr id="19" name="Shape 17">
            <a:extLst>
              <a:ext uri="{FF2B5EF4-FFF2-40B4-BE49-F238E27FC236}">
                <a16:creationId xmlns:a16="http://schemas.microsoft.com/office/drawing/2014/main" id="{5254A6B4-4F52-D5B5-7DD3-0BA1F35824C2}"/>
              </a:ext>
            </a:extLst>
          </p:cNvPr>
          <p:cNvSpPr/>
          <p:nvPr/>
        </p:nvSpPr>
        <p:spPr>
          <a:xfrm>
            <a:off x="1727121" y="4812387"/>
            <a:ext cx="571500" cy="22860"/>
          </a:xfrm>
          <a:prstGeom prst="roundRect">
            <a:avLst>
              <a:gd name="adj" fmla="val 300031"/>
            </a:avLst>
          </a:prstGeom>
          <a:solidFill>
            <a:srgbClr val="6D4562"/>
          </a:solidFill>
          <a:ln/>
        </p:spPr>
      </p:sp>
      <p:sp>
        <p:nvSpPr>
          <p:cNvPr id="20" name="Shape 18">
            <a:extLst>
              <a:ext uri="{FF2B5EF4-FFF2-40B4-BE49-F238E27FC236}">
                <a16:creationId xmlns:a16="http://schemas.microsoft.com/office/drawing/2014/main" id="{8C6F571E-A32B-BEA3-BA8D-5F1DA7534644}"/>
              </a:ext>
            </a:extLst>
          </p:cNvPr>
          <p:cNvSpPr/>
          <p:nvPr/>
        </p:nvSpPr>
        <p:spPr>
          <a:xfrm>
            <a:off x="1382554" y="4640104"/>
            <a:ext cx="367427" cy="367427"/>
          </a:xfrm>
          <a:prstGeom prst="roundRect">
            <a:avLst>
              <a:gd name="adj" fmla="val 18667"/>
            </a:avLst>
          </a:prstGeom>
          <a:solidFill>
            <a:srgbClr val="542C49"/>
          </a:solidFill>
          <a:ln w="7620">
            <a:solidFill>
              <a:srgbClr val="6D4562"/>
            </a:solidFill>
            <a:prstDash val="solid"/>
          </a:ln>
        </p:spPr>
      </p:sp>
      <p:sp>
        <p:nvSpPr>
          <p:cNvPr id="21" name="Text 19">
            <a:extLst>
              <a:ext uri="{FF2B5EF4-FFF2-40B4-BE49-F238E27FC236}">
                <a16:creationId xmlns:a16="http://schemas.microsoft.com/office/drawing/2014/main" id="{41645ECF-8366-B2B2-02EF-8DD47387AB6D}"/>
              </a:ext>
            </a:extLst>
          </p:cNvPr>
          <p:cNvSpPr/>
          <p:nvPr/>
        </p:nvSpPr>
        <p:spPr>
          <a:xfrm>
            <a:off x="1499949" y="4714875"/>
            <a:ext cx="132636" cy="217765"/>
          </a:xfrm>
          <a:prstGeom prst="rect">
            <a:avLst/>
          </a:prstGeom>
          <a:noFill/>
          <a:ln/>
        </p:spPr>
        <p:txBody>
          <a:bodyPr wrap="none" lIns="0" tIns="0" rIns="0" bIns="0" rtlCol="0" anchor="t"/>
          <a:lstStyle/>
          <a:p>
            <a:pPr marL="0" indent="0" algn="ctr">
              <a:lnSpc>
                <a:spcPts val="1700"/>
              </a:lnSpc>
              <a:buNone/>
            </a:pPr>
            <a:r>
              <a:rPr lang="en-US" sz="1700" dirty="0">
                <a:solidFill>
                  <a:srgbClr val="DAD8E9"/>
                </a:solidFill>
                <a:latin typeface="Times New Roman" panose="02020603050405020304" pitchFamily="18" charset="0"/>
                <a:ea typeface="Prompt Medium" pitchFamily="34" charset="-122"/>
                <a:cs typeface="Times New Roman" panose="02020603050405020304" pitchFamily="18" charset="0"/>
              </a:rPr>
              <a:t>4</a:t>
            </a:r>
            <a:endParaRPr lang="en-US" sz="1700" dirty="0">
              <a:latin typeface="Times New Roman" panose="02020603050405020304" pitchFamily="18" charset="0"/>
              <a:cs typeface="Times New Roman" panose="02020603050405020304" pitchFamily="18" charset="0"/>
            </a:endParaRPr>
          </a:p>
        </p:txBody>
      </p:sp>
      <p:sp>
        <p:nvSpPr>
          <p:cNvPr id="22" name="Text 20">
            <a:extLst>
              <a:ext uri="{FF2B5EF4-FFF2-40B4-BE49-F238E27FC236}">
                <a16:creationId xmlns:a16="http://schemas.microsoft.com/office/drawing/2014/main" id="{01D0BB17-1CB6-D727-A201-3C79B8A3DE8C}"/>
              </a:ext>
            </a:extLst>
          </p:cNvPr>
          <p:cNvSpPr/>
          <p:nvPr/>
        </p:nvSpPr>
        <p:spPr>
          <a:xfrm>
            <a:off x="2464356" y="4619625"/>
            <a:ext cx="1814393" cy="226814"/>
          </a:xfrm>
          <a:prstGeom prst="rect">
            <a:avLst/>
          </a:prstGeom>
          <a:noFill/>
          <a:ln/>
        </p:spPr>
        <p:txBody>
          <a:bodyPr wrap="none" lIns="0" tIns="0" rIns="0" bIns="0" rtlCol="0" anchor="t"/>
          <a:lstStyle/>
          <a:p>
            <a:pPr marL="0" indent="0" algn="l">
              <a:lnSpc>
                <a:spcPts val="1750"/>
              </a:lnSpc>
              <a:buNone/>
            </a:pPr>
            <a:r>
              <a:rPr lang="en-US" sz="1400" dirty="0">
                <a:solidFill>
                  <a:srgbClr val="DAD8E9"/>
                </a:solidFill>
                <a:latin typeface="Times New Roman" panose="02020603050405020304" pitchFamily="18" charset="0"/>
                <a:ea typeface="Prompt Medium" pitchFamily="34" charset="-122"/>
                <a:cs typeface="Times New Roman" panose="02020603050405020304" pitchFamily="18" charset="0"/>
              </a:rPr>
              <a:t>Model Evaluation</a:t>
            </a:r>
            <a:endParaRPr lang="en-US" sz="1400" dirty="0">
              <a:latin typeface="Times New Roman" panose="02020603050405020304" pitchFamily="18" charset="0"/>
              <a:cs typeface="Times New Roman" panose="02020603050405020304" pitchFamily="18" charset="0"/>
            </a:endParaRPr>
          </a:p>
        </p:txBody>
      </p:sp>
      <p:sp>
        <p:nvSpPr>
          <p:cNvPr id="23" name="Text 21">
            <a:extLst>
              <a:ext uri="{FF2B5EF4-FFF2-40B4-BE49-F238E27FC236}">
                <a16:creationId xmlns:a16="http://schemas.microsoft.com/office/drawing/2014/main" id="{60726C67-BE10-8687-F7BA-178ABFA4F2EF}"/>
              </a:ext>
            </a:extLst>
          </p:cNvPr>
          <p:cNvSpPr/>
          <p:nvPr/>
        </p:nvSpPr>
        <p:spPr>
          <a:xfrm>
            <a:off x="2464356" y="4944308"/>
            <a:ext cx="10844689" cy="522684"/>
          </a:xfrm>
          <a:prstGeom prst="rect">
            <a:avLst/>
          </a:prstGeom>
          <a:noFill/>
          <a:ln/>
        </p:spPr>
        <p:txBody>
          <a:bodyPr wrap="square" lIns="0" tIns="0" rIns="0" bIns="0" rtlCol="0" anchor="t"/>
          <a:lstStyle/>
          <a:p>
            <a:pPr marL="0" indent="0" algn="l">
              <a:lnSpc>
                <a:spcPts val="2050"/>
              </a:lnSpc>
              <a:buNone/>
            </a:pPr>
            <a:r>
              <a:rPr lang="en-US" sz="1250" dirty="0">
                <a:solidFill>
                  <a:srgbClr val="DAD8E9"/>
                </a:solidFill>
                <a:latin typeface="Times New Roman" panose="02020603050405020304" pitchFamily="18" charset="0"/>
                <a:ea typeface="Mukta Light" pitchFamily="34" charset="-122"/>
                <a:cs typeface="Times New Roman" panose="02020603050405020304" pitchFamily="18" charset="0"/>
              </a:rPr>
              <a:t>Evaluate the model's performance on the validation dataset. Calculate and report evaluation metrics (accuracy, precision, recall, F1-score). Identify Overfitting or Underfitting: Compare the model's performance on the training and validation datasets with the help of graphs.</a:t>
            </a:r>
            <a:endParaRPr lang="en-US" sz="1250" dirty="0">
              <a:latin typeface="Times New Roman" panose="02020603050405020304" pitchFamily="18" charset="0"/>
              <a:cs typeface="Times New Roman" panose="02020603050405020304" pitchFamily="18" charset="0"/>
            </a:endParaRPr>
          </a:p>
        </p:txBody>
      </p:sp>
      <p:sp>
        <p:nvSpPr>
          <p:cNvPr id="24" name="Shape 22">
            <a:extLst>
              <a:ext uri="{FF2B5EF4-FFF2-40B4-BE49-F238E27FC236}">
                <a16:creationId xmlns:a16="http://schemas.microsoft.com/office/drawing/2014/main" id="{28FF0FB0-0DC8-979C-0015-64B7F2EB29B2}"/>
              </a:ext>
            </a:extLst>
          </p:cNvPr>
          <p:cNvSpPr/>
          <p:nvPr/>
        </p:nvSpPr>
        <p:spPr>
          <a:xfrm>
            <a:off x="1727121" y="6149459"/>
            <a:ext cx="571500" cy="22860"/>
          </a:xfrm>
          <a:prstGeom prst="roundRect">
            <a:avLst>
              <a:gd name="adj" fmla="val 300031"/>
            </a:avLst>
          </a:prstGeom>
          <a:solidFill>
            <a:srgbClr val="6D4562"/>
          </a:solidFill>
          <a:ln/>
        </p:spPr>
      </p:sp>
      <p:sp>
        <p:nvSpPr>
          <p:cNvPr id="25" name="Shape 23">
            <a:extLst>
              <a:ext uri="{FF2B5EF4-FFF2-40B4-BE49-F238E27FC236}">
                <a16:creationId xmlns:a16="http://schemas.microsoft.com/office/drawing/2014/main" id="{8B2B4ADD-EA7D-4E5B-1376-EC657B1661AF}"/>
              </a:ext>
            </a:extLst>
          </p:cNvPr>
          <p:cNvSpPr/>
          <p:nvPr/>
        </p:nvSpPr>
        <p:spPr>
          <a:xfrm>
            <a:off x="1382554" y="5977176"/>
            <a:ext cx="367427" cy="367427"/>
          </a:xfrm>
          <a:prstGeom prst="roundRect">
            <a:avLst>
              <a:gd name="adj" fmla="val 18667"/>
            </a:avLst>
          </a:prstGeom>
          <a:solidFill>
            <a:srgbClr val="542C49"/>
          </a:solidFill>
          <a:ln w="7620">
            <a:solidFill>
              <a:srgbClr val="6D4562"/>
            </a:solidFill>
            <a:prstDash val="solid"/>
          </a:ln>
        </p:spPr>
      </p:sp>
      <p:sp>
        <p:nvSpPr>
          <p:cNvPr id="26" name="Text 24">
            <a:extLst>
              <a:ext uri="{FF2B5EF4-FFF2-40B4-BE49-F238E27FC236}">
                <a16:creationId xmlns:a16="http://schemas.microsoft.com/office/drawing/2014/main" id="{4578948C-30FF-EF7C-F847-ABB513327046}"/>
              </a:ext>
            </a:extLst>
          </p:cNvPr>
          <p:cNvSpPr/>
          <p:nvPr/>
        </p:nvSpPr>
        <p:spPr>
          <a:xfrm>
            <a:off x="1503402" y="6051947"/>
            <a:ext cx="125611" cy="217765"/>
          </a:xfrm>
          <a:prstGeom prst="rect">
            <a:avLst/>
          </a:prstGeom>
          <a:noFill/>
          <a:ln/>
        </p:spPr>
        <p:txBody>
          <a:bodyPr wrap="none" lIns="0" tIns="0" rIns="0" bIns="0" rtlCol="0" anchor="t"/>
          <a:lstStyle/>
          <a:p>
            <a:pPr marL="0" indent="0" algn="ctr">
              <a:lnSpc>
                <a:spcPts val="1700"/>
              </a:lnSpc>
              <a:buNone/>
            </a:pPr>
            <a:r>
              <a:rPr lang="en-US" sz="1700" dirty="0">
                <a:solidFill>
                  <a:srgbClr val="DAD8E9"/>
                </a:solidFill>
                <a:latin typeface="Times New Roman" panose="02020603050405020304" pitchFamily="18" charset="0"/>
                <a:ea typeface="Prompt Medium" pitchFamily="34" charset="-122"/>
                <a:cs typeface="Times New Roman" panose="02020603050405020304" pitchFamily="18" charset="0"/>
              </a:rPr>
              <a:t>5</a:t>
            </a:r>
            <a:endParaRPr lang="en-US" sz="1700" dirty="0">
              <a:latin typeface="Times New Roman" panose="02020603050405020304" pitchFamily="18" charset="0"/>
              <a:cs typeface="Times New Roman" panose="02020603050405020304" pitchFamily="18" charset="0"/>
            </a:endParaRPr>
          </a:p>
        </p:txBody>
      </p:sp>
      <p:sp>
        <p:nvSpPr>
          <p:cNvPr id="27" name="Text 25">
            <a:extLst>
              <a:ext uri="{FF2B5EF4-FFF2-40B4-BE49-F238E27FC236}">
                <a16:creationId xmlns:a16="http://schemas.microsoft.com/office/drawing/2014/main" id="{0D97193A-3C10-6CC5-77EC-D446FE81D747}"/>
              </a:ext>
            </a:extLst>
          </p:cNvPr>
          <p:cNvSpPr/>
          <p:nvPr/>
        </p:nvSpPr>
        <p:spPr>
          <a:xfrm>
            <a:off x="2464356" y="5956697"/>
            <a:ext cx="1814393" cy="226814"/>
          </a:xfrm>
          <a:prstGeom prst="rect">
            <a:avLst/>
          </a:prstGeom>
          <a:noFill/>
          <a:ln/>
        </p:spPr>
        <p:txBody>
          <a:bodyPr wrap="none" lIns="0" tIns="0" rIns="0" bIns="0" rtlCol="0" anchor="t"/>
          <a:lstStyle/>
          <a:p>
            <a:pPr marL="0" indent="0" algn="l">
              <a:lnSpc>
                <a:spcPts val="1750"/>
              </a:lnSpc>
              <a:buNone/>
            </a:pPr>
            <a:r>
              <a:rPr lang="en-US" sz="1400" dirty="0">
                <a:solidFill>
                  <a:srgbClr val="DAD8E9"/>
                </a:solidFill>
                <a:latin typeface="Times New Roman" panose="02020603050405020304" pitchFamily="18" charset="0"/>
                <a:ea typeface="Prompt Medium" pitchFamily="34" charset="-122"/>
                <a:cs typeface="Times New Roman" panose="02020603050405020304" pitchFamily="18" charset="0"/>
              </a:rPr>
              <a:t>Model Testing</a:t>
            </a:r>
            <a:endParaRPr lang="en-US" sz="1400" dirty="0">
              <a:latin typeface="Times New Roman" panose="02020603050405020304" pitchFamily="18" charset="0"/>
              <a:cs typeface="Times New Roman" panose="02020603050405020304" pitchFamily="18" charset="0"/>
            </a:endParaRPr>
          </a:p>
        </p:txBody>
      </p:sp>
      <p:sp>
        <p:nvSpPr>
          <p:cNvPr id="28" name="Text 26">
            <a:extLst>
              <a:ext uri="{FF2B5EF4-FFF2-40B4-BE49-F238E27FC236}">
                <a16:creationId xmlns:a16="http://schemas.microsoft.com/office/drawing/2014/main" id="{EC9E6CB1-E607-2677-A48A-74E708AF6809}"/>
              </a:ext>
            </a:extLst>
          </p:cNvPr>
          <p:cNvSpPr/>
          <p:nvPr/>
        </p:nvSpPr>
        <p:spPr>
          <a:xfrm>
            <a:off x="2464356" y="6281380"/>
            <a:ext cx="10844689" cy="261342"/>
          </a:xfrm>
          <a:prstGeom prst="rect">
            <a:avLst/>
          </a:prstGeom>
          <a:noFill/>
          <a:ln/>
        </p:spPr>
        <p:txBody>
          <a:bodyPr wrap="none" lIns="0" tIns="0" rIns="0" bIns="0" rtlCol="0" anchor="t"/>
          <a:lstStyle/>
          <a:p>
            <a:pPr marL="0" indent="0" algn="l">
              <a:lnSpc>
                <a:spcPts val="2050"/>
              </a:lnSpc>
              <a:buNone/>
            </a:pPr>
            <a:r>
              <a:rPr lang="en-US" sz="1250" dirty="0">
                <a:solidFill>
                  <a:srgbClr val="DAD8E9"/>
                </a:solidFill>
                <a:latin typeface="Times New Roman" panose="02020603050405020304" pitchFamily="18" charset="0"/>
                <a:ea typeface="Mukta Light" pitchFamily="34" charset="-122"/>
                <a:cs typeface="Times New Roman" panose="02020603050405020304" pitchFamily="18" charset="0"/>
              </a:rPr>
              <a:t>.</a:t>
            </a:r>
            <a:endParaRPr lang="en-US" sz="1250" dirty="0">
              <a:latin typeface="Times New Roman" panose="02020603050405020304" pitchFamily="18" charset="0"/>
              <a:cs typeface="Times New Roman" panose="02020603050405020304" pitchFamily="18" charset="0"/>
            </a:endParaRPr>
          </a:p>
        </p:txBody>
      </p:sp>
      <p:sp>
        <p:nvSpPr>
          <p:cNvPr id="31" name="Text 29">
            <a:extLst>
              <a:ext uri="{FF2B5EF4-FFF2-40B4-BE49-F238E27FC236}">
                <a16:creationId xmlns:a16="http://schemas.microsoft.com/office/drawing/2014/main" id="{3CC7F117-0018-6095-B743-CE5E808AC07B}"/>
              </a:ext>
            </a:extLst>
          </p:cNvPr>
          <p:cNvSpPr/>
          <p:nvPr/>
        </p:nvSpPr>
        <p:spPr>
          <a:xfrm>
            <a:off x="1498878" y="7127677"/>
            <a:ext cx="134779" cy="217765"/>
          </a:xfrm>
          <a:prstGeom prst="rect">
            <a:avLst/>
          </a:prstGeom>
          <a:noFill/>
          <a:ln/>
        </p:spPr>
        <p:txBody>
          <a:bodyPr wrap="none" lIns="0" tIns="0" rIns="0" bIns="0" rtlCol="0" anchor="t"/>
          <a:lstStyle/>
          <a:p>
            <a:pPr marL="0" indent="0" algn="ctr">
              <a:lnSpc>
                <a:spcPts val="1700"/>
              </a:lnSpc>
              <a:buNone/>
            </a:pPr>
            <a:endParaRPr lang="en-US" sz="17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19F95987-C25B-4925-CA8A-8FA5C9870434}"/>
              </a:ext>
            </a:extLst>
          </p:cNvPr>
          <p:cNvSpPr txBox="1"/>
          <p:nvPr/>
        </p:nvSpPr>
        <p:spPr>
          <a:xfrm>
            <a:off x="2464356" y="6183511"/>
            <a:ext cx="7315200" cy="738664"/>
          </a:xfrm>
          <a:prstGeom prst="rect">
            <a:avLst/>
          </a:prstGeom>
          <a:noFill/>
        </p:spPr>
        <p:txBody>
          <a:bodyPr wrap="square">
            <a:spAutoFit/>
          </a:bodyPr>
          <a:lstStyle/>
          <a:p>
            <a:r>
              <a:rPr lang="en-GB" sz="1200" dirty="0">
                <a:solidFill>
                  <a:schemeClr val="bg1"/>
                </a:solidFill>
                <a:latin typeface="Times New Roman" panose="02020603050405020304" pitchFamily="18" charset="0"/>
                <a:cs typeface="Times New Roman" panose="02020603050405020304" pitchFamily="18" charset="0"/>
              </a:rPr>
              <a:t>Once a project is finished, it’s essential to evaluate its success. This involves a verification process, often called testing. For instance, in software development, specific test cases are designed and executed to check if the software functions as intended and meets the </a:t>
            </a:r>
            <a:r>
              <a:rPr lang="en-GB" dirty="0">
                <a:latin typeface="Times New Roman" panose="02020603050405020304" pitchFamily="18" charset="0"/>
                <a:cs typeface="Times New Roman" panose="02020603050405020304" pitchFamily="18" charset="0"/>
              </a:rPr>
              <a:t>desired outcomes</a:t>
            </a:r>
            <a:endParaRPr lang="en-IN" dirty="0">
              <a:latin typeface="Times New Roman" panose="02020603050405020304" pitchFamily="18" charset="0"/>
              <a:cs typeface="Times New Roman" panose="02020603050405020304" pitchFamily="18" charset="0"/>
            </a:endParaRPr>
          </a:p>
        </p:txBody>
      </p:sp>
      <p:pic>
        <p:nvPicPr>
          <p:cNvPr id="29" name="Picture 28">
            <a:extLst>
              <a:ext uri="{FF2B5EF4-FFF2-40B4-BE49-F238E27FC236}">
                <a16:creationId xmlns:a16="http://schemas.microsoft.com/office/drawing/2014/main" id="{D339BEFA-0408-D93F-29AC-A5E6ECD22B85}"/>
              </a:ext>
            </a:extLst>
          </p:cNvPr>
          <p:cNvPicPr>
            <a:picLocks noChangeAspect="1"/>
          </p:cNvPicPr>
          <p:nvPr/>
        </p:nvPicPr>
        <p:blipFill>
          <a:blip r:embed="rId2"/>
          <a:stretch>
            <a:fillRect/>
          </a:stretch>
        </p:blipFill>
        <p:spPr>
          <a:xfrm>
            <a:off x="12562098" y="7794492"/>
            <a:ext cx="2068302" cy="353124"/>
          </a:xfrm>
          <a:prstGeom prst="rect">
            <a:avLst/>
          </a:prstGeom>
        </p:spPr>
      </p:pic>
    </p:spTree>
    <p:extLst>
      <p:ext uri="{BB962C8B-B14F-4D97-AF65-F5344CB8AC3E}">
        <p14:creationId xmlns:p14="http://schemas.microsoft.com/office/powerpoint/2010/main" val="2345839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346240"/>
            <a:ext cx="9261038"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Times New Roman" panose="02020603050405020304" pitchFamily="18" charset="0"/>
                <a:ea typeface="Sora Medium" pitchFamily="34" charset="-122"/>
                <a:cs typeface="Times New Roman" panose="02020603050405020304" pitchFamily="18" charset="0"/>
              </a:rPr>
              <a:t>Data Collection and Preparation</a:t>
            </a:r>
            <a:endParaRPr lang="en-US" sz="4450" dirty="0">
              <a:latin typeface="Times New Roman" panose="02020603050405020304" pitchFamily="18" charset="0"/>
              <a:cs typeface="Times New Roman" panose="02020603050405020304" pitchFamily="18" charset="0"/>
            </a:endParaRPr>
          </a:p>
        </p:txBody>
      </p:sp>
      <p:sp>
        <p:nvSpPr>
          <p:cNvPr id="3" name="Shape 1"/>
          <p:cNvSpPr/>
          <p:nvPr/>
        </p:nvSpPr>
        <p:spPr>
          <a:xfrm>
            <a:off x="793790" y="2763798"/>
            <a:ext cx="510302" cy="510302"/>
          </a:xfrm>
          <a:prstGeom prst="roundRect">
            <a:avLst>
              <a:gd name="adj" fmla="val 6667"/>
            </a:avLst>
          </a:prstGeom>
          <a:solidFill>
            <a:srgbClr val="26262B"/>
          </a:solidFill>
          <a:ln/>
        </p:spPr>
      </p:sp>
      <p:sp>
        <p:nvSpPr>
          <p:cNvPr id="4" name="Text 2"/>
          <p:cNvSpPr/>
          <p:nvPr/>
        </p:nvSpPr>
        <p:spPr>
          <a:xfrm>
            <a:off x="976908" y="2848808"/>
            <a:ext cx="143947"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Times New Roman" panose="02020603050405020304" pitchFamily="18" charset="0"/>
                <a:ea typeface="Sora Medium" pitchFamily="34" charset="-122"/>
                <a:cs typeface="Times New Roman" panose="02020603050405020304" pitchFamily="18" charset="0"/>
              </a:rPr>
              <a:t>1</a:t>
            </a:r>
            <a:endParaRPr lang="en-US" sz="2650" dirty="0">
              <a:latin typeface="Times New Roman" panose="02020603050405020304" pitchFamily="18" charset="0"/>
              <a:cs typeface="Times New Roman" panose="02020603050405020304" pitchFamily="18" charset="0"/>
            </a:endParaRPr>
          </a:p>
        </p:txBody>
      </p:sp>
      <p:sp>
        <p:nvSpPr>
          <p:cNvPr id="5" name="Text 3"/>
          <p:cNvSpPr/>
          <p:nvPr/>
        </p:nvSpPr>
        <p:spPr>
          <a:xfrm>
            <a:off x="1530906" y="2763798"/>
            <a:ext cx="2869406"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Times New Roman" panose="02020603050405020304" pitchFamily="18" charset="0"/>
                <a:ea typeface="Sora Medium" pitchFamily="34" charset="-122"/>
                <a:cs typeface="Times New Roman" panose="02020603050405020304" pitchFamily="18" charset="0"/>
              </a:rPr>
              <a:t>Dataset Acquisition</a:t>
            </a:r>
            <a:endParaRPr lang="en-US" sz="2200" dirty="0">
              <a:latin typeface="Times New Roman" panose="02020603050405020304" pitchFamily="18" charset="0"/>
              <a:cs typeface="Times New Roman" panose="02020603050405020304" pitchFamily="18" charset="0"/>
            </a:endParaRPr>
          </a:p>
        </p:txBody>
      </p:sp>
      <p:sp>
        <p:nvSpPr>
          <p:cNvPr id="6" name="Text 4"/>
          <p:cNvSpPr/>
          <p:nvPr/>
        </p:nvSpPr>
        <p:spPr>
          <a:xfrm>
            <a:off x="1530906" y="3254216"/>
            <a:ext cx="3459242" cy="3266123"/>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Times New Roman" panose="02020603050405020304" pitchFamily="18" charset="0"/>
                <a:ea typeface="Noto Sans TC" pitchFamily="34" charset="-122"/>
                <a:cs typeface="Times New Roman" panose="02020603050405020304" pitchFamily="18" charset="0"/>
              </a:rPr>
              <a:t>The first step involves acquiring a dataset of terrain images. This can be sourced from public repositories, satellite imagery, or collected directly. The dataset should include diverse terrain types to ensure the model learns to distinguish between different categories.</a:t>
            </a:r>
            <a:endParaRPr lang="en-US" sz="1750" dirty="0">
              <a:latin typeface="Times New Roman" panose="02020603050405020304" pitchFamily="18" charset="0"/>
              <a:cs typeface="Times New Roman" panose="02020603050405020304" pitchFamily="18" charset="0"/>
            </a:endParaRPr>
          </a:p>
        </p:txBody>
      </p:sp>
      <p:sp>
        <p:nvSpPr>
          <p:cNvPr id="7" name="Shape 5"/>
          <p:cNvSpPr/>
          <p:nvPr/>
        </p:nvSpPr>
        <p:spPr>
          <a:xfrm>
            <a:off x="5216962" y="2763798"/>
            <a:ext cx="510302" cy="510302"/>
          </a:xfrm>
          <a:prstGeom prst="roundRect">
            <a:avLst>
              <a:gd name="adj" fmla="val 6667"/>
            </a:avLst>
          </a:prstGeom>
          <a:solidFill>
            <a:srgbClr val="26262B"/>
          </a:solidFill>
          <a:ln/>
        </p:spPr>
      </p:sp>
      <p:sp>
        <p:nvSpPr>
          <p:cNvPr id="8" name="Text 6"/>
          <p:cNvSpPr/>
          <p:nvPr/>
        </p:nvSpPr>
        <p:spPr>
          <a:xfrm>
            <a:off x="5366147" y="2848808"/>
            <a:ext cx="211931"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Times New Roman" panose="02020603050405020304" pitchFamily="18" charset="0"/>
                <a:ea typeface="Sora Medium" pitchFamily="34" charset="-122"/>
                <a:cs typeface="Times New Roman" panose="02020603050405020304" pitchFamily="18" charset="0"/>
              </a:rPr>
              <a:t>2</a:t>
            </a:r>
            <a:endParaRPr lang="en-US" sz="2650" dirty="0">
              <a:latin typeface="Times New Roman" panose="02020603050405020304" pitchFamily="18" charset="0"/>
              <a:cs typeface="Times New Roman" panose="02020603050405020304" pitchFamily="18" charset="0"/>
            </a:endParaRPr>
          </a:p>
        </p:txBody>
      </p:sp>
      <p:sp>
        <p:nvSpPr>
          <p:cNvPr id="9" name="Text 7"/>
          <p:cNvSpPr/>
          <p:nvPr/>
        </p:nvSpPr>
        <p:spPr>
          <a:xfrm>
            <a:off x="5954078" y="2763798"/>
            <a:ext cx="2835712"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Times New Roman" panose="02020603050405020304" pitchFamily="18" charset="0"/>
                <a:ea typeface="Sora Medium" pitchFamily="34" charset="-122"/>
                <a:cs typeface="Times New Roman" panose="02020603050405020304" pitchFamily="18" charset="0"/>
              </a:rPr>
              <a:t>Data Preprocessing</a:t>
            </a:r>
            <a:endParaRPr lang="en-US" sz="2200" dirty="0">
              <a:latin typeface="Times New Roman" panose="02020603050405020304" pitchFamily="18" charset="0"/>
              <a:cs typeface="Times New Roman" panose="02020603050405020304" pitchFamily="18" charset="0"/>
            </a:endParaRPr>
          </a:p>
        </p:txBody>
      </p:sp>
      <p:sp>
        <p:nvSpPr>
          <p:cNvPr id="10" name="Text 8"/>
          <p:cNvSpPr/>
          <p:nvPr/>
        </p:nvSpPr>
        <p:spPr>
          <a:xfrm>
            <a:off x="5954078" y="3254216"/>
            <a:ext cx="3459242" cy="362902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Times New Roman" panose="02020603050405020304" pitchFamily="18" charset="0"/>
                <a:ea typeface="Noto Sans TC" pitchFamily="34" charset="-122"/>
                <a:cs typeface="Times New Roman" panose="02020603050405020304" pitchFamily="18" charset="0"/>
              </a:rPr>
              <a:t>Once acquired, the images need to be preprocessed. This involves resizing images to a uniform size, normalizing pixel values to a specific range, and converting them to a suitable format for the CNN model. Preprocessing enhances the training process and improves model performance.</a:t>
            </a:r>
            <a:endParaRPr lang="en-US" sz="1750" dirty="0">
              <a:latin typeface="Times New Roman" panose="02020603050405020304" pitchFamily="18" charset="0"/>
              <a:cs typeface="Times New Roman" panose="02020603050405020304" pitchFamily="18" charset="0"/>
            </a:endParaRPr>
          </a:p>
        </p:txBody>
      </p:sp>
      <p:sp>
        <p:nvSpPr>
          <p:cNvPr id="11" name="Shape 9"/>
          <p:cNvSpPr/>
          <p:nvPr/>
        </p:nvSpPr>
        <p:spPr>
          <a:xfrm>
            <a:off x="9640133" y="2763798"/>
            <a:ext cx="510302" cy="510302"/>
          </a:xfrm>
          <a:prstGeom prst="roundRect">
            <a:avLst>
              <a:gd name="adj" fmla="val 6667"/>
            </a:avLst>
          </a:prstGeom>
          <a:solidFill>
            <a:srgbClr val="26262B"/>
          </a:solidFill>
          <a:ln/>
        </p:spPr>
      </p:sp>
      <p:sp>
        <p:nvSpPr>
          <p:cNvPr id="12" name="Text 10"/>
          <p:cNvSpPr/>
          <p:nvPr/>
        </p:nvSpPr>
        <p:spPr>
          <a:xfrm>
            <a:off x="9789795" y="2848808"/>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Times New Roman" panose="02020603050405020304" pitchFamily="18" charset="0"/>
                <a:ea typeface="Sora Medium" pitchFamily="34" charset="-122"/>
                <a:cs typeface="Times New Roman" panose="02020603050405020304" pitchFamily="18" charset="0"/>
              </a:rPr>
              <a:t>3</a:t>
            </a:r>
            <a:endParaRPr lang="en-US" sz="2650" dirty="0">
              <a:latin typeface="Times New Roman" panose="02020603050405020304" pitchFamily="18" charset="0"/>
              <a:cs typeface="Times New Roman" panose="02020603050405020304" pitchFamily="18" charset="0"/>
            </a:endParaRPr>
          </a:p>
        </p:txBody>
      </p:sp>
      <p:sp>
        <p:nvSpPr>
          <p:cNvPr id="13" name="Text 11"/>
          <p:cNvSpPr/>
          <p:nvPr/>
        </p:nvSpPr>
        <p:spPr>
          <a:xfrm>
            <a:off x="10377249" y="276379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Times New Roman" panose="02020603050405020304" pitchFamily="18" charset="0"/>
                <a:ea typeface="Sora Medium" pitchFamily="34" charset="-122"/>
                <a:cs typeface="Times New Roman" panose="02020603050405020304" pitchFamily="18" charset="0"/>
              </a:rPr>
              <a:t>Data Splitting</a:t>
            </a:r>
            <a:endParaRPr lang="en-US" sz="2200" dirty="0">
              <a:latin typeface="Times New Roman" panose="02020603050405020304" pitchFamily="18" charset="0"/>
              <a:cs typeface="Times New Roman" panose="02020603050405020304" pitchFamily="18" charset="0"/>
            </a:endParaRPr>
          </a:p>
        </p:txBody>
      </p:sp>
      <p:sp>
        <p:nvSpPr>
          <p:cNvPr id="14" name="Text 12"/>
          <p:cNvSpPr/>
          <p:nvPr/>
        </p:nvSpPr>
        <p:spPr>
          <a:xfrm>
            <a:off x="10377249" y="3254216"/>
            <a:ext cx="3459242" cy="217741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Times New Roman" panose="02020603050405020304" pitchFamily="18" charset="0"/>
                <a:ea typeface="Noto Sans TC" pitchFamily="34" charset="-122"/>
                <a:cs typeface="Times New Roman" panose="02020603050405020304" pitchFamily="18" charset="0"/>
              </a:rPr>
              <a:t>The dataset is then split into training and validation sets. The training set is used to train the model, while the validation set is used to evaluate its performance and prevent overfitting.</a:t>
            </a:r>
            <a:endParaRPr lang="en-US" sz="175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0ED24181-89F0-E619-94A8-BF663FA19ACD}"/>
              </a:ext>
            </a:extLst>
          </p:cNvPr>
          <p:cNvPicPr>
            <a:picLocks noChangeAspect="1"/>
          </p:cNvPicPr>
          <p:nvPr/>
        </p:nvPicPr>
        <p:blipFill>
          <a:blip r:embed="rId3"/>
          <a:stretch>
            <a:fillRect/>
          </a:stretch>
        </p:blipFill>
        <p:spPr>
          <a:xfrm>
            <a:off x="12562098" y="7794492"/>
            <a:ext cx="2068302" cy="35312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76024" y="1045012"/>
            <a:ext cx="4114919" cy="514350"/>
          </a:xfrm>
          <a:prstGeom prst="rect">
            <a:avLst/>
          </a:prstGeom>
          <a:noFill/>
          <a:ln/>
        </p:spPr>
        <p:txBody>
          <a:bodyPr wrap="none" lIns="0" tIns="0" rIns="0" bIns="0" rtlCol="0" anchor="t"/>
          <a:lstStyle/>
          <a:p>
            <a:pPr marL="0" indent="0">
              <a:lnSpc>
                <a:spcPts val="4050"/>
              </a:lnSpc>
              <a:buNone/>
            </a:pPr>
            <a:r>
              <a:rPr lang="en-US" sz="3200" dirty="0">
                <a:solidFill>
                  <a:srgbClr val="97B8FF"/>
                </a:solidFill>
                <a:latin typeface="Times New Roman" panose="02020603050405020304" pitchFamily="18" charset="0"/>
                <a:ea typeface="Sora Medium" pitchFamily="34" charset="-122"/>
                <a:cs typeface="Times New Roman" panose="02020603050405020304" pitchFamily="18" charset="0"/>
              </a:rPr>
              <a:t>Model Building</a:t>
            </a:r>
            <a:endParaRPr lang="en-US" sz="32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2833568" y="1821756"/>
            <a:ext cx="2223849" cy="1737955"/>
          </a:xfrm>
          <a:prstGeom prst="rect">
            <a:avLst/>
          </a:prstGeom>
        </p:spPr>
      </p:pic>
      <p:sp>
        <p:nvSpPr>
          <p:cNvPr id="4" name="Text 1"/>
          <p:cNvSpPr/>
          <p:nvPr/>
        </p:nvSpPr>
        <p:spPr>
          <a:xfrm>
            <a:off x="3901916" y="2828806"/>
            <a:ext cx="87035" cy="329089"/>
          </a:xfrm>
          <a:prstGeom prst="rect">
            <a:avLst/>
          </a:prstGeom>
          <a:noFill/>
          <a:ln/>
        </p:spPr>
        <p:txBody>
          <a:bodyPr wrap="none" lIns="0" tIns="0" rIns="0" bIns="0" rtlCol="0" anchor="t"/>
          <a:lstStyle/>
          <a:p>
            <a:pPr marL="0" indent="0" algn="ctr">
              <a:lnSpc>
                <a:spcPts val="2550"/>
              </a:lnSpc>
              <a:buNone/>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p:txBody>
      </p:sp>
      <p:sp>
        <p:nvSpPr>
          <p:cNvPr id="5" name="Text 2"/>
          <p:cNvSpPr/>
          <p:nvPr/>
        </p:nvSpPr>
        <p:spPr>
          <a:xfrm>
            <a:off x="5221962" y="2184559"/>
            <a:ext cx="4126111" cy="257175"/>
          </a:xfrm>
          <a:prstGeom prst="rect">
            <a:avLst/>
          </a:prstGeom>
          <a:noFill/>
          <a:ln/>
        </p:spPr>
        <p:txBody>
          <a:bodyPr wrap="none" lIns="0" tIns="0" rIns="0" bIns="0" rtlCol="0" anchor="t"/>
          <a:lstStyle/>
          <a:p>
            <a:pPr marL="0" indent="0" algn="l">
              <a:lnSpc>
                <a:spcPts val="2000"/>
              </a:lnSpc>
              <a:buNone/>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Convolutional Neural Networks (CNNs)</a:t>
            </a:r>
            <a:endParaRPr lang="en-US" sz="1600" dirty="0">
              <a:latin typeface="Times New Roman" panose="02020603050405020304" pitchFamily="18" charset="0"/>
              <a:cs typeface="Times New Roman" panose="02020603050405020304" pitchFamily="18" charset="0"/>
            </a:endParaRPr>
          </a:p>
        </p:txBody>
      </p:sp>
      <p:sp>
        <p:nvSpPr>
          <p:cNvPr id="6" name="Text 3"/>
          <p:cNvSpPr/>
          <p:nvPr/>
        </p:nvSpPr>
        <p:spPr>
          <a:xfrm>
            <a:off x="5221962" y="2540437"/>
            <a:ext cx="8667869" cy="789742"/>
          </a:xfrm>
          <a:prstGeom prst="rect">
            <a:avLst/>
          </a:prstGeom>
          <a:noFill/>
          <a:ln/>
        </p:spPr>
        <p:txBody>
          <a:bodyPr wrap="square" lIns="0" tIns="0" rIns="0" bIns="0" rtlCol="0" anchor="t"/>
          <a:lstStyle/>
          <a:p>
            <a:pPr marL="0" indent="0" algn="l">
              <a:lnSpc>
                <a:spcPts val="2050"/>
              </a:lnSpc>
              <a:buNone/>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Convolutional neural networks are the backbone of this project, chosen for their ability to extract spatial features from images. CNNs consist of layers that perform convolutions, pooling, and fully connected operations to learn patterns and identify features in images</a:t>
            </a:r>
            <a:r>
              <a:rPr lang="en-US" sz="1250" dirty="0">
                <a:solidFill>
                  <a:srgbClr val="E0D6DE"/>
                </a:solidFill>
                <a:latin typeface="Times New Roman" panose="02020603050405020304" pitchFamily="18" charset="0"/>
                <a:ea typeface="Noto Sans TC" pitchFamily="34" charset="-122"/>
                <a:cs typeface="Times New Roman" panose="02020603050405020304" pitchFamily="18" charset="0"/>
              </a:rPr>
              <a:t>.</a:t>
            </a:r>
            <a:endParaRPr lang="en-US" sz="1250" dirty="0">
              <a:latin typeface="Times New Roman" panose="02020603050405020304" pitchFamily="18" charset="0"/>
              <a:cs typeface="Times New Roman" panose="02020603050405020304" pitchFamily="18" charset="0"/>
            </a:endParaRPr>
          </a:p>
        </p:txBody>
      </p:sp>
      <p:sp>
        <p:nvSpPr>
          <p:cNvPr id="7" name="Shape 4"/>
          <p:cNvSpPr/>
          <p:nvPr/>
        </p:nvSpPr>
        <p:spPr>
          <a:xfrm>
            <a:off x="5098494" y="3637359"/>
            <a:ext cx="8914805" cy="11430"/>
          </a:xfrm>
          <a:prstGeom prst="roundRect">
            <a:avLst>
              <a:gd name="adj" fmla="val 216012"/>
            </a:avLst>
          </a:prstGeom>
          <a:solidFill>
            <a:srgbClr val="3F3F44"/>
          </a:solidFill>
          <a:ln/>
        </p:spPr>
      </p:sp>
      <p:pic>
        <p:nvPicPr>
          <p:cNvPr id="8" name="Image 1" descr="preencoded.png"/>
          <p:cNvPicPr>
            <a:picLocks noChangeAspect="1"/>
          </p:cNvPicPr>
          <p:nvPr/>
        </p:nvPicPr>
        <p:blipFill>
          <a:blip r:embed="rId4"/>
          <a:stretch>
            <a:fillRect/>
          </a:stretch>
        </p:blipFill>
        <p:spPr>
          <a:xfrm>
            <a:off x="1721644" y="3747194"/>
            <a:ext cx="4447818" cy="1737955"/>
          </a:xfrm>
          <a:prstGeom prst="rect">
            <a:avLst/>
          </a:prstGeom>
        </p:spPr>
      </p:pic>
      <p:sp>
        <p:nvSpPr>
          <p:cNvPr id="9" name="Text 5"/>
          <p:cNvSpPr/>
          <p:nvPr/>
        </p:nvSpPr>
        <p:spPr>
          <a:xfrm>
            <a:off x="3881318" y="4371856"/>
            <a:ext cx="128230" cy="329089"/>
          </a:xfrm>
          <a:prstGeom prst="rect">
            <a:avLst/>
          </a:prstGeom>
          <a:noFill/>
          <a:ln/>
        </p:spPr>
        <p:txBody>
          <a:bodyPr wrap="none" lIns="0" tIns="0" rIns="0" bIns="0" rtlCol="0" anchor="t"/>
          <a:lstStyle/>
          <a:p>
            <a:pPr marL="0" indent="0" algn="ctr">
              <a:lnSpc>
                <a:spcPts val="2550"/>
              </a:lnSpc>
              <a:buNone/>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p:txBody>
      </p:sp>
      <p:sp>
        <p:nvSpPr>
          <p:cNvPr id="10" name="Text 6"/>
          <p:cNvSpPr/>
          <p:nvPr/>
        </p:nvSpPr>
        <p:spPr>
          <a:xfrm>
            <a:off x="6298406" y="3652957"/>
            <a:ext cx="2295049" cy="257175"/>
          </a:xfrm>
          <a:prstGeom prst="rect">
            <a:avLst/>
          </a:prstGeom>
          <a:noFill/>
          <a:ln/>
        </p:spPr>
        <p:txBody>
          <a:bodyPr wrap="none" lIns="0" tIns="0" rIns="0" bIns="0" rtlCol="0" anchor="t"/>
          <a:lstStyle/>
          <a:p>
            <a:pPr marL="0" indent="0" algn="l">
              <a:lnSpc>
                <a:spcPts val="2000"/>
              </a:lnSpc>
              <a:buNone/>
            </a:pPr>
            <a:r>
              <a:rPr lang="en-US" sz="1400" dirty="0">
                <a:solidFill>
                  <a:srgbClr val="E0D6DE"/>
                </a:solidFill>
                <a:latin typeface="Times New Roman" panose="02020603050405020304" pitchFamily="18" charset="0"/>
                <a:ea typeface="Sora Medium" pitchFamily="34" charset="-122"/>
                <a:cs typeface="Times New Roman" panose="02020603050405020304" pitchFamily="18" charset="0"/>
              </a:rPr>
              <a:t>LeakyRelu </a:t>
            </a:r>
          </a:p>
          <a:p>
            <a:pPr marL="0" indent="0" algn="l">
              <a:lnSpc>
                <a:spcPts val="2000"/>
              </a:lnSpc>
              <a:buNone/>
            </a:pPr>
            <a:endParaRPr lang="en-US" sz="1600" dirty="0">
              <a:solidFill>
                <a:srgbClr val="E0D6DE"/>
              </a:solidFill>
              <a:latin typeface="Times New Roman" panose="02020603050405020304" pitchFamily="18" charset="0"/>
              <a:ea typeface="Sora Medium" pitchFamily="34" charset="-122"/>
              <a:cs typeface="Times New Roman" panose="02020603050405020304" pitchFamily="18" charset="0"/>
            </a:endParaRPr>
          </a:p>
          <a:p>
            <a:pPr marL="0" indent="0" algn="l">
              <a:lnSpc>
                <a:spcPts val="2000"/>
              </a:lnSpc>
              <a:buNone/>
            </a:pPr>
            <a:endParaRPr lang="en-US" sz="1600" dirty="0">
              <a:latin typeface="Times New Roman" panose="02020603050405020304" pitchFamily="18" charset="0"/>
              <a:cs typeface="Times New Roman" panose="02020603050405020304" pitchFamily="18" charset="0"/>
            </a:endParaRPr>
          </a:p>
        </p:txBody>
      </p:sp>
      <p:sp>
        <p:nvSpPr>
          <p:cNvPr id="11" name="Text 7"/>
          <p:cNvSpPr/>
          <p:nvPr/>
        </p:nvSpPr>
        <p:spPr>
          <a:xfrm>
            <a:off x="6334006" y="4319468"/>
            <a:ext cx="7555825" cy="789742"/>
          </a:xfrm>
          <a:prstGeom prst="rect">
            <a:avLst/>
          </a:prstGeom>
          <a:noFill/>
          <a:ln/>
        </p:spPr>
        <p:txBody>
          <a:bodyPr wrap="square" lIns="0" tIns="0" rIns="0" bIns="0" rtlCol="0" anchor="t"/>
          <a:lstStyle/>
          <a:p>
            <a:pPr marL="0" indent="0" algn="l">
              <a:lnSpc>
                <a:spcPts val="2050"/>
              </a:lnSpc>
              <a:buNone/>
            </a:pPr>
            <a:endParaRPr lang="en-US" sz="1600" dirty="0">
              <a:latin typeface="Times New Roman" panose="02020603050405020304" pitchFamily="18" charset="0"/>
              <a:cs typeface="Times New Roman" panose="02020603050405020304" pitchFamily="18" charset="0"/>
            </a:endParaRPr>
          </a:p>
        </p:txBody>
      </p:sp>
      <p:sp>
        <p:nvSpPr>
          <p:cNvPr id="12" name="Shape 8"/>
          <p:cNvSpPr/>
          <p:nvPr/>
        </p:nvSpPr>
        <p:spPr>
          <a:xfrm>
            <a:off x="6169462" y="5535631"/>
            <a:ext cx="7802761" cy="11430"/>
          </a:xfrm>
          <a:prstGeom prst="roundRect">
            <a:avLst>
              <a:gd name="adj" fmla="val 216012"/>
            </a:avLst>
          </a:prstGeom>
          <a:solidFill>
            <a:srgbClr val="3F3F44"/>
          </a:solidFill>
          <a:ln/>
        </p:spPr>
      </p:sp>
      <p:pic>
        <p:nvPicPr>
          <p:cNvPr id="13" name="Image 2" descr="preencoded.png"/>
          <p:cNvPicPr>
            <a:picLocks noChangeAspect="1"/>
          </p:cNvPicPr>
          <p:nvPr/>
        </p:nvPicPr>
        <p:blipFill>
          <a:blip r:embed="rId5"/>
          <a:stretch>
            <a:fillRect/>
          </a:stretch>
        </p:blipFill>
        <p:spPr>
          <a:xfrm>
            <a:off x="609719" y="5677734"/>
            <a:ext cx="6671667" cy="1737955"/>
          </a:xfrm>
          <a:prstGeom prst="rect">
            <a:avLst/>
          </a:prstGeom>
        </p:spPr>
      </p:pic>
      <p:sp>
        <p:nvSpPr>
          <p:cNvPr id="14" name="Text 9"/>
          <p:cNvSpPr/>
          <p:nvPr/>
        </p:nvSpPr>
        <p:spPr>
          <a:xfrm>
            <a:off x="3881676" y="6150888"/>
            <a:ext cx="127635" cy="329089"/>
          </a:xfrm>
          <a:prstGeom prst="rect">
            <a:avLst/>
          </a:prstGeom>
          <a:noFill/>
          <a:ln/>
        </p:spPr>
        <p:txBody>
          <a:bodyPr wrap="none" lIns="0" tIns="0" rIns="0" bIns="0" rtlCol="0" anchor="t"/>
          <a:lstStyle/>
          <a:p>
            <a:pPr marL="0" indent="0" algn="ctr">
              <a:lnSpc>
                <a:spcPts val="2550"/>
              </a:lnSpc>
              <a:buNone/>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3</a:t>
            </a:r>
            <a:endParaRPr lang="en-US" sz="1600" dirty="0">
              <a:latin typeface="Times New Roman" panose="02020603050405020304" pitchFamily="18" charset="0"/>
              <a:cs typeface="Times New Roman" panose="02020603050405020304" pitchFamily="18" charset="0"/>
            </a:endParaRPr>
          </a:p>
        </p:txBody>
      </p:sp>
      <p:sp>
        <p:nvSpPr>
          <p:cNvPr id="15" name="Text 10"/>
          <p:cNvSpPr/>
          <p:nvPr/>
        </p:nvSpPr>
        <p:spPr>
          <a:xfrm>
            <a:off x="7445931" y="5611058"/>
            <a:ext cx="2057400" cy="257175"/>
          </a:xfrm>
          <a:prstGeom prst="rect">
            <a:avLst/>
          </a:prstGeom>
          <a:noFill/>
          <a:ln/>
        </p:spPr>
        <p:txBody>
          <a:bodyPr wrap="none" lIns="0" tIns="0" rIns="0" bIns="0" rtlCol="0" anchor="t"/>
          <a:lstStyle/>
          <a:p>
            <a:pPr marL="0" indent="0" algn="l">
              <a:lnSpc>
                <a:spcPts val="2000"/>
              </a:lnSpc>
              <a:buNone/>
            </a:pPr>
            <a:r>
              <a:rPr lang="en-US" sz="1600" dirty="0">
                <a:solidFill>
                  <a:srgbClr val="E0D6DE"/>
                </a:solidFill>
                <a:latin typeface="Times New Roman" panose="02020603050405020304" pitchFamily="18" charset="0"/>
                <a:ea typeface="Sora Medium" pitchFamily="34" charset="-122"/>
                <a:cs typeface="Times New Roman" panose="02020603050405020304" pitchFamily="18" charset="0"/>
              </a:rPr>
              <a:t>Model Compilation</a:t>
            </a:r>
            <a:endParaRPr lang="en-US" sz="1600" dirty="0">
              <a:latin typeface="Times New Roman" panose="02020603050405020304" pitchFamily="18" charset="0"/>
              <a:cs typeface="Times New Roman" panose="02020603050405020304" pitchFamily="18" charset="0"/>
            </a:endParaRPr>
          </a:p>
        </p:txBody>
      </p:sp>
      <p:sp>
        <p:nvSpPr>
          <p:cNvPr id="16" name="Text 11"/>
          <p:cNvSpPr/>
          <p:nvPr/>
        </p:nvSpPr>
        <p:spPr>
          <a:xfrm>
            <a:off x="7445931" y="5966936"/>
            <a:ext cx="6443901" cy="1052989"/>
          </a:xfrm>
          <a:prstGeom prst="rect">
            <a:avLst/>
          </a:prstGeom>
          <a:noFill/>
          <a:ln/>
        </p:spPr>
        <p:txBody>
          <a:bodyPr wrap="square" lIns="0" tIns="0" rIns="0" bIns="0" rtlCol="0" anchor="t"/>
          <a:lstStyle/>
          <a:p>
            <a:pPr marL="0" indent="0" algn="l">
              <a:lnSpc>
                <a:spcPts val="2050"/>
              </a:lnSpc>
              <a:buNone/>
            </a:pPr>
            <a:r>
              <a:rPr lang="en-US" sz="1400" dirty="0">
                <a:solidFill>
                  <a:srgbClr val="E0D6DE"/>
                </a:solidFill>
                <a:latin typeface="Times New Roman" panose="02020603050405020304" pitchFamily="18" charset="0"/>
                <a:ea typeface="Noto Sans TC" pitchFamily="34" charset="-122"/>
                <a:cs typeface="Times New Roman" panose="02020603050405020304" pitchFamily="18" charset="0"/>
              </a:rPr>
              <a:t>Once the architecture is defined, the model is compiled. This step involves defining the loss function, optimizer, and evaluation metrics. The loss function measures the model's error, the optimizer adjusts the model's parameters to minimize this error, and the evaluation metrics assess the model's performance</a:t>
            </a: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F55CCF8E-81DE-D664-7933-50B2309BA51C}"/>
              </a:ext>
            </a:extLst>
          </p:cNvPr>
          <p:cNvSpPr txBox="1"/>
          <p:nvPr/>
        </p:nvSpPr>
        <p:spPr>
          <a:xfrm>
            <a:off x="6232618" y="3867359"/>
            <a:ext cx="7315200" cy="1384995"/>
          </a:xfrm>
          <a:prstGeom prst="rect">
            <a:avLst/>
          </a:prstGeom>
          <a:noFill/>
        </p:spPr>
        <p:txBody>
          <a:bodyPr wrap="square">
            <a:spAutoFit/>
          </a:bodyPr>
          <a:lstStyle/>
          <a:p>
            <a:r>
              <a:rPr lang="en-GB" sz="1400" dirty="0">
                <a:solidFill>
                  <a:schemeClr val="bg1"/>
                </a:solidFill>
                <a:latin typeface="Times New Roman" panose="02020603050405020304" pitchFamily="18" charset="0"/>
                <a:ea typeface="Noto Sans TC"/>
                <a:cs typeface="Times New Roman" panose="02020603050405020304" pitchFamily="18" charset="0"/>
              </a:rPr>
              <a:t>ReLU (Rectified Linear Unit) and Leaky ReLU are popular activation functions used in deep learning models, especially for convolutional neural networks. ReLU introduces non-linearity by setting all negative inputs to zero, thereby helping models learn complex patterns. However, a drawback of ReLU is the "dying ReLU" problem, where neurons can become inactive and stop learning during training if they constantly output zero due to negative inputs. Leaky ReLU addresses this issue by allowing a small, non-zero gradient for negative inputs</a:t>
            </a:r>
            <a:endParaRPr lang="en-IN" sz="1400" dirty="0">
              <a:solidFill>
                <a:schemeClr val="bg1"/>
              </a:solidFill>
              <a:latin typeface="Times New Roman" panose="02020603050405020304" pitchFamily="18" charset="0"/>
              <a:ea typeface="Noto Sans TC"/>
              <a:cs typeface="Times New Roman" panose="02020603050405020304" pitchFamily="18" charset="0"/>
            </a:endParaRPr>
          </a:p>
        </p:txBody>
      </p:sp>
      <p:pic>
        <p:nvPicPr>
          <p:cNvPr id="17" name="Picture 16">
            <a:extLst>
              <a:ext uri="{FF2B5EF4-FFF2-40B4-BE49-F238E27FC236}">
                <a16:creationId xmlns:a16="http://schemas.microsoft.com/office/drawing/2014/main" id="{F79FB3DD-1147-9590-5146-C7E502E97CA1}"/>
              </a:ext>
            </a:extLst>
          </p:cNvPr>
          <p:cNvPicPr>
            <a:picLocks noChangeAspect="1"/>
          </p:cNvPicPr>
          <p:nvPr/>
        </p:nvPicPr>
        <p:blipFill>
          <a:blip r:embed="rId6"/>
          <a:stretch>
            <a:fillRect/>
          </a:stretch>
        </p:blipFill>
        <p:spPr>
          <a:xfrm>
            <a:off x="12562098" y="7794492"/>
            <a:ext cx="2068302" cy="3531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stribution of data split ratios, the learning set... | Download  Scientific Diagram">
            <a:extLst>
              <a:ext uri="{FF2B5EF4-FFF2-40B4-BE49-F238E27FC236}">
                <a16:creationId xmlns:a16="http://schemas.microsoft.com/office/drawing/2014/main" id="{E62CDF67-D0EC-63B1-5308-65D304EF7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784" y="2257690"/>
            <a:ext cx="5219984" cy="37142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yperparameters in Machine Learning - Javatpoint">
            <a:extLst>
              <a:ext uri="{FF2B5EF4-FFF2-40B4-BE49-F238E27FC236}">
                <a16:creationId xmlns:a16="http://schemas.microsoft.com/office/drawing/2014/main" id="{73917B31-3B36-D3F5-E1BC-2A555CE7C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673" y="2052061"/>
            <a:ext cx="5715000" cy="42862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E48248E-05BA-CD08-D882-5C38C0C7CD85}"/>
              </a:ext>
            </a:extLst>
          </p:cNvPr>
          <p:cNvSpPr txBox="1"/>
          <p:nvPr/>
        </p:nvSpPr>
        <p:spPr>
          <a:xfrm>
            <a:off x="604784" y="526185"/>
            <a:ext cx="8490857" cy="648767"/>
          </a:xfrm>
          <a:prstGeom prst="rect">
            <a:avLst/>
          </a:prstGeom>
          <a:noFill/>
        </p:spPr>
        <p:txBody>
          <a:bodyPr wrap="square">
            <a:spAutoFit/>
          </a:bodyPr>
          <a:lstStyle/>
          <a:p>
            <a:pPr marL="0" indent="0">
              <a:lnSpc>
                <a:spcPts val="4750"/>
              </a:lnSpc>
              <a:buNone/>
            </a:pPr>
            <a:r>
              <a:rPr lang="en-US" sz="2800" dirty="0">
                <a:solidFill>
                  <a:srgbClr val="97B8FF"/>
                </a:solidFill>
                <a:latin typeface="Times New Roman" panose="02020603050405020304" pitchFamily="18" charset="0"/>
                <a:ea typeface="Sora Medium" pitchFamily="34" charset="-122"/>
                <a:cs typeface="Times New Roman" panose="02020603050405020304" pitchFamily="18" charset="0"/>
              </a:rPr>
              <a:t>Model Training</a:t>
            </a:r>
            <a:endParaRPr lang="en-US" sz="2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752CCDE-F5AC-FD8C-01D8-C2BDE7A73A21}"/>
              </a:ext>
            </a:extLst>
          </p:cNvPr>
          <p:cNvPicPr>
            <a:picLocks noChangeAspect="1"/>
          </p:cNvPicPr>
          <p:nvPr/>
        </p:nvPicPr>
        <p:blipFill>
          <a:blip r:embed="rId4"/>
          <a:stretch>
            <a:fillRect/>
          </a:stretch>
        </p:blipFill>
        <p:spPr>
          <a:xfrm>
            <a:off x="12562098" y="7794492"/>
            <a:ext cx="2068302" cy="353124"/>
          </a:xfrm>
          <a:prstGeom prst="rect">
            <a:avLst/>
          </a:prstGeom>
        </p:spPr>
      </p:pic>
    </p:spTree>
    <p:extLst>
      <p:ext uri="{BB962C8B-B14F-4D97-AF65-F5344CB8AC3E}">
        <p14:creationId xmlns:p14="http://schemas.microsoft.com/office/powerpoint/2010/main" val="1669708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77585" y="609957"/>
            <a:ext cx="4840248" cy="604957"/>
          </a:xfrm>
          <a:prstGeom prst="rect">
            <a:avLst/>
          </a:prstGeom>
          <a:noFill/>
          <a:ln/>
        </p:spPr>
        <p:txBody>
          <a:bodyPr wrap="none" lIns="0" tIns="0" rIns="0" bIns="0" rtlCol="0" anchor="t"/>
          <a:lstStyle/>
          <a:p>
            <a:pPr marL="0" indent="0">
              <a:lnSpc>
                <a:spcPts val="4750"/>
              </a:lnSpc>
              <a:buNone/>
            </a:pPr>
            <a:r>
              <a:rPr lang="en-US" sz="3800" dirty="0">
                <a:solidFill>
                  <a:srgbClr val="97B8FF"/>
                </a:solidFill>
                <a:latin typeface="Times New Roman" panose="02020603050405020304" pitchFamily="18" charset="0"/>
                <a:ea typeface="Sora Medium" pitchFamily="34" charset="-122"/>
                <a:cs typeface="Times New Roman" panose="02020603050405020304" pitchFamily="18" charset="0"/>
              </a:rPr>
              <a:t>Model Training</a:t>
            </a:r>
            <a:endParaRPr lang="en-US" sz="3800" dirty="0">
              <a:latin typeface="Times New Roman" panose="02020603050405020304" pitchFamily="18" charset="0"/>
              <a:cs typeface="Times New Roman" panose="02020603050405020304" pitchFamily="18" charset="0"/>
            </a:endParaRPr>
          </a:p>
        </p:txBody>
      </p:sp>
      <p:sp>
        <p:nvSpPr>
          <p:cNvPr id="3" name="Shape 1"/>
          <p:cNvSpPr/>
          <p:nvPr/>
        </p:nvSpPr>
        <p:spPr>
          <a:xfrm>
            <a:off x="677585" y="1602105"/>
            <a:ext cx="2212419" cy="1425178"/>
          </a:xfrm>
          <a:prstGeom prst="roundRect">
            <a:avLst>
              <a:gd name="adj" fmla="val 2038"/>
            </a:avLst>
          </a:prstGeom>
          <a:solidFill>
            <a:srgbClr val="26262B"/>
          </a:solidFill>
          <a:ln/>
        </p:spPr>
      </p:sp>
      <p:sp>
        <p:nvSpPr>
          <p:cNvPr id="4" name="Text 2"/>
          <p:cNvSpPr/>
          <p:nvPr/>
        </p:nvSpPr>
        <p:spPr>
          <a:xfrm>
            <a:off x="871180" y="2121098"/>
            <a:ext cx="102394" cy="387191"/>
          </a:xfrm>
          <a:prstGeom prst="rect">
            <a:avLst/>
          </a:prstGeom>
          <a:noFill/>
          <a:ln/>
        </p:spPr>
        <p:txBody>
          <a:bodyPr wrap="none" lIns="0" tIns="0" rIns="0" bIns="0" rtlCol="0" anchor="t"/>
          <a:lstStyle/>
          <a:p>
            <a:pPr marL="0" indent="0" algn="ctr">
              <a:lnSpc>
                <a:spcPts val="3000"/>
              </a:lnSpc>
              <a:buNone/>
            </a:pPr>
            <a:r>
              <a:rPr lang="en-US" sz="1900" dirty="0">
                <a:solidFill>
                  <a:srgbClr val="E0D6DE"/>
                </a:solidFill>
                <a:latin typeface="Times New Roman" panose="02020603050405020304" pitchFamily="18" charset="0"/>
                <a:ea typeface="Sora Medium" pitchFamily="34" charset="-122"/>
                <a:cs typeface="Times New Roman" panose="02020603050405020304" pitchFamily="18" charset="0"/>
              </a:rPr>
              <a:t>1</a:t>
            </a:r>
            <a:endParaRPr lang="en-US" sz="1900" dirty="0">
              <a:latin typeface="Times New Roman" panose="02020603050405020304" pitchFamily="18" charset="0"/>
              <a:cs typeface="Times New Roman" panose="02020603050405020304" pitchFamily="18" charset="0"/>
            </a:endParaRPr>
          </a:p>
        </p:txBody>
      </p:sp>
      <p:sp>
        <p:nvSpPr>
          <p:cNvPr id="5" name="Text 3"/>
          <p:cNvSpPr/>
          <p:nvPr/>
        </p:nvSpPr>
        <p:spPr>
          <a:xfrm>
            <a:off x="3083600" y="1795701"/>
            <a:ext cx="2420064" cy="302538"/>
          </a:xfrm>
          <a:prstGeom prst="rect">
            <a:avLst/>
          </a:prstGeom>
          <a:noFill/>
          <a:ln/>
        </p:spPr>
        <p:txBody>
          <a:bodyPr wrap="none" lIns="0" tIns="0" rIns="0" bIns="0" rtlCol="0" anchor="t"/>
          <a:lstStyle/>
          <a:p>
            <a:pPr marL="0" indent="0" algn="l">
              <a:lnSpc>
                <a:spcPts val="2350"/>
              </a:lnSpc>
              <a:buNone/>
            </a:pPr>
            <a:r>
              <a:rPr lang="en-US" sz="1900" dirty="0">
                <a:solidFill>
                  <a:srgbClr val="E0D6DE"/>
                </a:solidFill>
                <a:latin typeface="Times New Roman" panose="02020603050405020304" pitchFamily="18" charset="0"/>
                <a:ea typeface="Sora Medium" pitchFamily="34" charset="-122"/>
                <a:cs typeface="Times New Roman" panose="02020603050405020304" pitchFamily="18" charset="0"/>
              </a:rPr>
              <a:t>Training Process</a:t>
            </a:r>
            <a:endParaRPr lang="en-US" sz="1900" dirty="0">
              <a:latin typeface="Times New Roman" panose="02020603050405020304" pitchFamily="18" charset="0"/>
              <a:cs typeface="Times New Roman" panose="02020603050405020304" pitchFamily="18" charset="0"/>
            </a:endParaRPr>
          </a:p>
        </p:txBody>
      </p:sp>
      <p:sp>
        <p:nvSpPr>
          <p:cNvPr id="6" name="Text 4"/>
          <p:cNvSpPr/>
          <p:nvPr/>
        </p:nvSpPr>
        <p:spPr>
          <a:xfrm>
            <a:off x="3083600" y="2214324"/>
            <a:ext cx="10675620" cy="619363"/>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Times New Roman" panose="02020603050405020304" pitchFamily="18" charset="0"/>
                <a:ea typeface="Noto Sans TC" pitchFamily="34" charset="-122"/>
                <a:cs typeface="Times New Roman" panose="02020603050405020304" pitchFamily="18" charset="0"/>
              </a:rPr>
              <a:t>The trained model is fed the training dataset, and the model learns to associate specific features with different terrain types. The training process involves iteratively adjusting the model's parameters to minimize the loss function.</a:t>
            </a:r>
            <a:endParaRPr lang="en-US" sz="1500" dirty="0">
              <a:latin typeface="Times New Roman" panose="02020603050405020304" pitchFamily="18" charset="0"/>
              <a:cs typeface="Times New Roman" panose="02020603050405020304" pitchFamily="18" charset="0"/>
            </a:endParaRPr>
          </a:p>
        </p:txBody>
      </p:sp>
      <p:sp>
        <p:nvSpPr>
          <p:cNvPr id="7" name="Shape 5"/>
          <p:cNvSpPr/>
          <p:nvPr/>
        </p:nvSpPr>
        <p:spPr>
          <a:xfrm>
            <a:off x="2986802" y="3017758"/>
            <a:ext cx="10869216" cy="11430"/>
          </a:xfrm>
          <a:prstGeom prst="roundRect">
            <a:avLst>
              <a:gd name="adj" fmla="val 254084"/>
            </a:avLst>
          </a:prstGeom>
          <a:solidFill>
            <a:srgbClr val="3F3F44"/>
          </a:solidFill>
          <a:ln/>
        </p:spPr>
      </p:sp>
      <p:sp>
        <p:nvSpPr>
          <p:cNvPr id="8" name="Shape 6"/>
          <p:cNvSpPr/>
          <p:nvPr/>
        </p:nvSpPr>
        <p:spPr>
          <a:xfrm>
            <a:off x="677585" y="3124081"/>
            <a:ext cx="4424958" cy="2044541"/>
          </a:xfrm>
          <a:prstGeom prst="roundRect">
            <a:avLst>
              <a:gd name="adj" fmla="val 1420"/>
            </a:avLst>
          </a:prstGeom>
          <a:solidFill>
            <a:srgbClr val="26262B"/>
          </a:solidFill>
          <a:ln/>
        </p:spPr>
      </p:sp>
      <p:sp>
        <p:nvSpPr>
          <p:cNvPr id="9" name="Text 7"/>
          <p:cNvSpPr/>
          <p:nvPr/>
        </p:nvSpPr>
        <p:spPr>
          <a:xfrm>
            <a:off x="871180" y="3952756"/>
            <a:ext cx="150733" cy="387191"/>
          </a:xfrm>
          <a:prstGeom prst="rect">
            <a:avLst/>
          </a:prstGeom>
          <a:noFill/>
          <a:ln/>
        </p:spPr>
        <p:txBody>
          <a:bodyPr wrap="none" lIns="0" tIns="0" rIns="0" bIns="0" rtlCol="0" anchor="t"/>
          <a:lstStyle/>
          <a:p>
            <a:pPr marL="0" indent="0" algn="ctr">
              <a:lnSpc>
                <a:spcPts val="3000"/>
              </a:lnSpc>
              <a:buNone/>
            </a:pPr>
            <a:r>
              <a:rPr lang="en-US" sz="1900" dirty="0">
                <a:solidFill>
                  <a:srgbClr val="E0D6DE"/>
                </a:solidFill>
                <a:latin typeface="Times New Roman" panose="02020603050405020304" pitchFamily="18" charset="0"/>
                <a:ea typeface="Sora Medium" pitchFamily="34" charset="-122"/>
                <a:cs typeface="Times New Roman" panose="02020603050405020304" pitchFamily="18" charset="0"/>
              </a:rPr>
              <a:t>2</a:t>
            </a:r>
            <a:endParaRPr lang="en-US" sz="1900" dirty="0">
              <a:latin typeface="Times New Roman" panose="02020603050405020304" pitchFamily="18" charset="0"/>
              <a:cs typeface="Times New Roman" panose="02020603050405020304" pitchFamily="18" charset="0"/>
            </a:endParaRPr>
          </a:p>
        </p:txBody>
      </p:sp>
      <p:sp>
        <p:nvSpPr>
          <p:cNvPr id="10" name="Text 8"/>
          <p:cNvSpPr/>
          <p:nvPr/>
        </p:nvSpPr>
        <p:spPr>
          <a:xfrm>
            <a:off x="5296138" y="3317677"/>
            <a:ext cx="2925485" cy="302538"/>
          </a:xfrm>
          <a:prstGeom prst="rect">
            <a:avLst/>
          </a:prstGeom>
          <a:noFill/>
          <a:ln/>
        </p:spPr>
        <p:txBody>
          <a:bodyPr wrap="none" lIns="0" tIns="0" rIns="0" bIns="0" rtlCol="0" anchor="t"/>
          <a:lstStyle/>
          <a:p>
            <a:pPr marL="0" indent="0" algn="l">
              <a:lnSpc>
                <a:spcPts val="2350"/>
              </a:lnSpc>
              <a:buNone/>
            </a:pPr>
            <a:r>
              <a:rPr lang="en-US" sz="1900" dirty="0">
                <a:solidFill>
                  <a:srgbClr val="E0D6DE"/>
                </a:solidFill>
                <a:latin typeface="Times New Roman" panose="02020603050405020304" pitchFamily="18" charset="0"/>
                <a:ea typeface="Sora Medium" pitchFamily="34" charset="-122"/>
                <a:cs typeface="Times New Roman" panose="02020603050405020304" pitchFamily="18" charset="0"/>
              </a:rPr>
              <a:t>Hyperparameter Tuning</a:t>
            </a:r>
            <a:endParaRPr lang="en-US" sz="1900" dirty="0">
              <a:latin typeface="Times New Roman" panose="02020603050405020304" pitchFamily="18" charset="0"/>
              <a:cs typeface="Times New Roman" panose="02020603050405020304" pitchFamily="18" charset="0"/>
            </a:endParaRPr>
          </a:p>
        </p:txBody>
      </p:sp>
      <p:sp>
        <p:nvSpPr>
          <p:cNvPr id="11" name="Text 9"/>
          <p:cNvSpPr/>
          <p:nvPr/>
        </p:nvSpPr>
        <p:spPr>
          <a:xfrm>
            <a:off x="5296138" y="3736300"/>
            <a:ext cx="8463082" cy="1238726"/>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Times New Roman" panose="02020603050405020304" pitchFamily="18" charset="0"/>
                <a:ea typeface="Noto Sans TC" pitchFamily="34" charset="-122"/>
                <a:cs typeface="Times New Roman" panose="02020603050405020304" pitchFamily="18" charset="0"/>
              </a:rPr>
              <a:t>Hyperparameter tuning is crucial for achieving optimal performance. These are parameters that define the model's structure and training process, such as learning rate, batch size, and number of epochs. Careful tuning can significantly impact the model's accuracy and generalization.</a:t>
            </a:r>
            <a:endParaRPr lang="en-US" sz="1500" dirty="0">
              <a:latin typeface="Times New Roman" panose="02020603050405020304" pitchFamily="18" charset="0"/>
              <a:cs typeface="Times New Roman" panose="02020603050405020304" pitchFamily="18" charset="0"/>
            </a:endParaRPr>
          </a:p>
        </p:txBody>
      </p:sp>
      <p:sp>
        <p:nvSpPr>
          <p:cNvPr id="12" name="Shape 10"/>
          <p:cNvSpPr/>
          <p:nvPr/>
        </p:nvSpPr>
        <p:spPr>
          <a:xfrm>
            <a:off x="5199340" y="5159097"/>
            <a:ext cx="8656677" cy="11430"/>
          </a:xfrm>
          <a:prstGeom prst="roundRect">
            <a:avLst>
              <a:gd name="adj" fmla="val 254084"/>
            </a:avLst>
          </a:prstGeom>
          <a:solidFill>
            <a:srgbClr val="3F3F44"/>
          </a:solidFill>
          <a:ln/>
        </p:spPr>
      </p:sp>
      <p:sp>
        <p:nvSpPr>
          <p:cNvPr id="13" name="Shape 11"/>
          <p:cNvSpPr/>
          <p:nvPr/>
        </p:nvSpPr>
        <p:spPr>
          <a:xfrm>
            <a:off x="677585" y="5265420"/>
            <a:ext cx="6637615" cy="2354223"/>
          </a:xfrm>
          <a:prstGeom prst="roundRect">
            <a:avLst>
              <a:gd name="adj" fmla="val 1234"/>
            </a:avLst>
          </a:prstGeom>
          <a:solidFill>
            <a:srgbClr val="26262B"/>
          </a:solidFill>
          <a:ln/>
        </p:spPr>
      </p:sp>
      <p:sp>
        <p:nvSpPr>
          <p:cNvPr id="14" name="Text 12"/>
          <p:cNvSpPr/>
          <p:nvPr/>
        </p:nvSpPr>
        <p:spPr>
          <a:xfrm>
            <a:off x="871180" y="6248876"/>
            <a:ext cx="150019" cy="387191"/>
          </a:xfrm>
          <a:prstGeom prst="rect">
            <a:avLst/>
          </a:prstGeom>
          <a:noFill/>
          <a:ln/>
        </p:spPr>
        <p:txBody>
          <a:bodyPr wrap="none" lIns="0" tIns="0" rIns="0" bIns="0" rtlCol="0" anchor="t"/>
          <a:lstStyle/>
          <a:p>
            <a:pPr marL="0" indent="0" algn="ctr">
              <a:lnSpc>
                <a:spcPts val="3000"/>
              </a:lnSpc>
              <a:buNone/>
            </a:pPr>
            <a:r>
              <a:rPr lang="en-US" sz="1900" dirty="0">
                <a:solidFill>
                  <a:srgbClr val="E0D6DE"/>
                </a:solidFill>
                <a:latin typeface="Times New Roman" panose="02020603050405020304" pitchFamily="18" charset="0"/>
                <a:ea typeface="Sora Medium" pitchFamily="34" charset="-122"/>
                <a:cs typeface="Times New Roman" panose="02020603050405020304" pitchFamily="18" charset="0"/>
              </a:rPr>
              <a:t>3</a:t>
            </a:r>
            <a:endParaRPr lang="en-US" sz="1900" dirty="0">
              <a:latin typeface="Times New Roman" panose="02020603050405020304" pitchFamily="18" charset="0"/>
              <a:cs typeface="Times New Roman" panose="02020603050405020304" pitchFamily="18" charset="0"/>
            </a:endParaRPr>
          </a:p>
        </p:txBody>
      </p:sp>
      <p:sp>
        <p:nvSpPr>
          <p:cNvPr id="15" name="Text 13"/>
          <p:cNvSpPr/>
          <p:nvPr/>
        </p:nvSpPr>
        <p:spPr>
          <a:xfrm>
            <a:off x="7508796" y="5459016"/>
            <a:ext cx="3475196" cy="302538"/>
          </a:xfrm>
          <a:prstGeom prst="rect">
            <a:avLst/>
          </a:prstGeom>
          <a:noFill/>
          <a:ln/>
        </p:spPr>
        <p:txBody>
          <a:bodyPr wrap="none" lIns="0" tIns="0" rIns="0" bIns="0" rtlCol="0" anchor="t"/>
          <a:lstStyle/>
          <a:p>
            <a:pPr marL="0" indent="0" algn="l">
              <a:lnSpc>
                <a:spcPts val="2350"/>
              </a:lnSpc>
              <a:buNone/>
            </a:pPr>
            <a:r>
              <a:rPr lang="en-US" sz="1900" dirty="0">
                <a:solidFill>
                  <a:srgbClr val="E0D6DE"/>
                </a:solidFill>
                <a:latin typeface="Times New Roman" panose="02020603050405020304" pitchFamily="18" charset="0"/>
                <a:ea typeface="Sora Medium" pitchFamily="34" charset="-122"/>
                <a:cs typeface="Times New Roman" panose="02020603050405020304" pitchFamily="18" charset="0"/>
              </a:rPr>
              <a:t>Overfitting and Underfitting</a:t>
            </a:r>
            <a:endParaRPr lang="en-US" sz="1900" dirty="0">
              <a:latin typeface="Times New Roman" panose="02020603050405020304" pitchFamily="18" charset="0"/>
              <a:cs typeface="Times New Roman" panose="02020603050405020304" pitchFamily="18" charset="0"/>
            </a:endParaRPr>
          </a:p>
        </p:txBody>
      </p:sp>
      <p:sp>
        <p:nvSpPr>
          <p:cNvPr id="16" name="Text 14"/>
          <p:cNvSpPr/>
          <p:nvPr/>
        </p:nvSpPr>
        <p:spPr>
          <a:xfrm>
            <a:off x="7508796" y="5877639"/>
            <a:ext cx="6250424" cy="1548408"/>
          </a:xfrm>
          <a:prstGeom prst="rect">
            <a:avLst/>
          </a:prstGeom>
          <a:noFill/>
          <a:ln/>
        </p:spPr>
        <p:txBody>
          <a:bodyPr wrap="square" lIns="0" tIns="0" rIns="0" bIns="0" rtlCol="0" anchor="t"/>
          <a:lstStyle/>
          <a:p>
            <a:pPr marL="0" indent="0" algn="l">
              <a:lnSpc>
                <a:spcPts val="2400"/>
              </a:lnSpc>
              <a:buNone/>
            </a:pPr>
            <a:r>
              <a:rPr lang="en-US" sz="1500" dirty="0">
                <a:solidFill>
                  <a:srgbClr val="E0D6DE"/>
                </a:solidFill>
                <a:latin typeface="Times New Roman" panose="02020603050405020304" pitchFamily="18" charset="0"/>
                <a:ea typeface="Noto Sans TC" pitchFamily="34" charset="-122"/>
                <a:cs typeface="Times New Roman" panose="02020603050405020304" pitchFamily="18" charset="0"/>
              </a:rPr>
              <a:t>Overfitting occurs when the model learns the training data too well and performs poorly on unseen data. Underfitting occurs when the model is too simple and unable to learn the complex patterns in the data. Monitoring training and validation performance helps identify these issues and apply appropriate techniques to address them.</a:t>
            </a:r>
            <a:endParaRPr lang="en-US" sz="15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4332B2EA-5F6E-CBBF-B35C-EA85F386C965}"/>
              </a:ext>
            </a:extLst>
          </p:cNvPr>
          <p:cNvPicPr>
            <a:picLocks noChangeAspect="1"/>
          </p:cNvPicPr>
          <p:nvPr/>
        </p:nvPicPr>
        <p:blipFill>
          <a:blip r:embed="rId3"/>
          <a:stretch>
            <a:fillRect/>
          </a:stretch>
        </p:blipFill>
        <p:spPr>
          <a:xfrm>
            <a:off x="12562098" y="7794492"/>
            <a:ext cx="2068302" cy="3531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60349" y="490892"/>
            <a:ext cx="5219581" cy="652462"/>
          </a:xfrm>
          <a:prstGeom prst="rect">
            <a:avLst/>
          </a:prstGeom>
          <a:noFill/>
          <a:ln/>
        </p:spPr>
        <p:txBody>
          <a:bodyPr wrap="none" lIns="0" tIns="0" rIns="0" bIns="0" rtlCol="0" anchor="t"/>
          <a:lstStyle/>
          <a:p>
            <a:pPr marL="0" indent="0">
              <a:lnSpc>
                <a:spcPts val="5100"/>
              </a:lnSpc>
              <a:buNone/>
            </a:pPr>
            <a:r>
              <a:rPr lang="en-US" sz="4100" dirty="0">
                <a:solidFill>
                  <a:srgbClr val="97B8FF"/>
                </a:solidFill>
                <a:latin typeface="Times New Roman" panose="02020603050405020304" pitchFamily="18" charset="0"/>
                <a:ea typeface="Sora Medium" pitchFamily="34" charset="-122"/>
                <a:cs typeface="Times New Roman" panose="02020603050405020304" pitchFamily="18" charset="0"/>
              </a:rPr>
              <a:t>Model Evaluation</a:t>
            </a:r>
            <a:endParaRPr lang="en-US" sz="4100" dirty="0">
              <a:latin typeface="Times New Roman" panose="02020603050405020304" pitchFamily="18" charset="0"/>
              <a:cs typeface="Times New Roman" panose="02020603050405020304" pitchFamily="18" charset="0"/>
            </a:endParaRPr>
          </a:p>
        </p:txBody>
      </p:sp>
      <p:sp>
        <p:nvSpPr>
          <p:cNvPr id="4" name="Text 1"/>
          <p:cNvSpPr/>
          <p:nvPr/>
        </p:nvSpPr>
        <p:spPr>
          <a:xfrm>
            <a:off x="509624" y="1420111"/>
            <a:ext cx="4180880" cy="688896"/>
          </a:xfrm>
          <a:prstGeom prst="rect">
            <a:avLst/>
          </a:prstGeom>
          <a:noFill/>
          <a:ln/>
        </p:spPr>
        <p:txBody>
          <a:bodyPr wrap="none" lIns="0" tIns="0" rIns="0" bIns="0" rtlCol="0" anchor="t"/>
          <a:lstStyle/>
          <a:p>
            <a:pPr marL="0" indent="0" algn="ctr">
              <a:lnSpc>
                <a:spcPts val="5400"/>
              </a:lnSpc>
              <a:buNone/>
            </a:pPr>
            <a:r>
              <a:rPr lang="en-US" sz="5400" dirty="0">
                <a:solidFill>
                  <a:srgbClr val="E0D6DE"/>
                </a:solidFill>
                <a:latin typeface="Times New Roman" panose="02020603050405020304" pitchFamily="18" charset="0"/>
                <a:ea typeface="Sora Medium" pitchFamily="34" charset="-122"/>
                <a:cs typeface="Times New Roman" panose="02020603050405020304" pitchFamily="18" charset="0"/>
              </a:rPr>
              <a:t>1</a:t>
            </a:r>
            <a:endParaRPr lang="en-US" sz="5400" dirty="0">
              <a:latin typeface="Times New Roman" panose="02020603050405020304" pitchFamily="18" charset="0"/>
              <a:cs typeface="Times New Roman" panose="02020603050405020304" pitchFamily="18" charset="0"/>
            </a:endParaRPr>
          </a:p>
        </p:txBody>
      </p:sp>
      <p:sp>
        <p:nvSpPr>
          <p:cNvPr id="5" name="Text 2"/>
          <p:cNvSpPr/>
          <p:nvPr/>
        </p:nvSpPr>
        <p:spPr>
          <a:xfrm>
            <a:off x="1295198" y="2369873"/>
            <a:ext cx="2609731" cy="326231"/>
          </a:xfrm>
          <a:prstGeom prst="rect">
            <a:avLst/>
          </a:prstGeom>
          <a:noFill/>
          <a:ln/>
        </p:spPr>
        <p:txBody>
          <a:bodyPr wrap="none" lIns="0" tIns="0" rIns="0" bIns="0" rtlCol="0" anchor="t"/>
          <a:lstStyle/>
          <a:p>
            <a:pPr marL="0" indent="0" algn="ctr">
              <a:lnSpc>
                <a:spcPts val="2550"/>
              </a:lnSpc>
              <a:buNone/>
            </a:pPr>
            <a:r>
              <a:rPr lang="en-US" sz="2050" dirty="0">
                <a:solidFill>
                  <a:srgbClr val="E0D6DE"/>
                </a:solidFill>
                <a:latin typeface="Times New Roman" panose="02020603050405020304" pitchFamily="18" charset="0"/>
                <a:ea typeface="Sora Medium" pitchFamily="34" charset="-122"/>
                <a:cs typeface="Times New Roman" panose="02020603050405020304" pitchFamily="18" charset="0"/>
              </a:rPr>
              <a:t>Validation Dataset</a:t>
            </a:r>
            <a:endParaRPr lang="en-US" sz="2050" dirty="0">
              <a:latin typeface="Times New Roman" panose="02020603050405020304" pitchFamily="18" charset="0"/>
              <a:cs typeface="Times New Roman" panose="02020603050405020304" pitchFamily="18" charset="0"/>
            </a:endParaRPr>
          </a:p>
        </p:txBody>
      </p:sp>
      <p:sp>
        <p:nvSpPr>
          <p:cNvPr id="6" name="Text 3"/>
          <p:cNvSpPr/>
          <p:nvPr/>
        </p:nvSpPr>
        <p:spPr>
          <a:xfrm>
            <a:off x="509624" y="2821358"/>
            <a:ext cx="4180880" cy="1670447"/>
          </a:xfrm>
          <a:prstGeom prst="rect">
            <a:avLst/>
          </a:prstGeom>
          <a:noFill/>
          <a:ln/>
        </p:spPr>
        <p:txBody>
          <a:bodyPr wrap="square" lIns="0" tIns="0" rIns="0" bIns="0" rtlCol="0" anchor="t"/>
          <a:lstStyle/>
          <a:p>
            <a:pPr marL="0" indent="0" algn="ctr">
              <a:lnSpc>
                <a:spcPts val="2600"/>
              </a:lnSpc>
              <a:buNone/>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The trained model is evaluated on the validation dataset, which it has not seen during training. This assessment provides a realistic measure of the model's ability to generalize to unseen data.</a:t>
            </a:r>
            <a:endParaRPr lang="en-US" sz="1600" dirty="0">
              <a:latin typeface="Times New Roman" panose="02020603050405020304" pitchFamily="18" charset="0"/>
              <a:cs typeface="Times New Roman" panose="02020603050405020304" pitchFamily="18" charset="0"/>
            </a:endParaRPr>
          </a:p>
        </p:txBody>
      </p:sp>
      <p:sp>
        <p:nvSpPr>
          <p:cNvPr id="7" name="Text 4"/>
          <p:cNvSpPr/>
          <p:nvPr/>
        </p:nvSpPr>
        <p:spPr>
          <a:xfrm>
            <a:off x="5003638" y="1420111"/>
            <a:ext cx="4180880" cy="688896"/>
          </a:xfrm>
          <a:prstGeom prst="rect">
            <a:avLst/>
          </a:prstGeom>
          <a:noFill/>
          <a:ln/>
        </p:spPr>
        <p:txBody>
          <a:bodyPr wrap="none" lIns="0" tIns="0" rIns="0" bIns="0" rtlCol="0" anchor="t"/>
          <a:lstStyle/>
          <a:p>
            <a:pPr marL="0" indent="0" algn="ctr">
              <a:lnSpc>
                <a:spcPts val="5400"/>
              </a:lnSpc>
              <a:buNone/>
            </a:pPr>
            <a:r>
              <a:rPr lang="en-US" sz="5400" dirty="0">
                <a:solidFill>
                  <a:srgbClr val="E0D6DE"/>
                </a:solidFill>
                <a:latin typeface="Times New Roman" panose="02020603050405020304" pitchFamily="18" charset="0"/>
                <a:ea typeface="Sora Medium" pitchFamily="34" charset="-122"/>
                <a:cs typeface="Times New Roman" panose="02020603050405020304" pitchFamily="18" charset="0"/>
              </a:rPr>
              <a:t>2</a:t>
            </a:r>
            <a:endParaRPr lang="en-US" sz="5400" dirty="0">
              <a:latin typeface="Times New Roman" panose="02020603050405020304" pitchFamily="18" charset="0"/>
              <a:cs typeface="Times New Roman" panose="02020603050405020304" pitchFamily="18" charset="0"/>
            </a:endParaRPr>
          </a:p>
        </p:txBody>
      </p:sp>
      <p:sp>
        <p:nvSpPr>
          <p:cNvPr id="8" name="Text 5"/>
          <p:cNvSpPr/>
          <p:nvPr/>
        </p:nvSpPr>
        <p:spPr>
          <a:xfrm>
            <a:off x="5789212" y="2369873"/>
            <a:ext cx="2609731" cy="326231"/>
          </a:xfrm>
          <a:prstGeom prst="rect">
            <a:avLst/>
          </a:prstGeom>
          <a:noFill/>
          <a:ln/>
        </p:spPr>
        <p:txBody>
          <a:bodyPr wrap="none" lIns="0" tIns="0" rIns="0" bIns="0" rtlCol="0" anchor="t"/>
          <a:lstStyle/>
          <a:p>
            <a:pPr marL="0" indent="0" algn="ctr">
              <a:lnSpc>
                <a:spcPts val="2550"/>
              </a:lnSpc>
              <a:buNone/>
            </a:pPr>
            <a:r>
              <a:rPr lang="en-US" sz="2050" dirty="0">
                <a:solidFill>
                  <a:srgbClr val="E0D6DE"/>
                </a:solidFill>
                <a:latin typeface="Times New Roman" panose="02020603050405020304" pitchFamily="18" charset="0"/>
                <a:ea typeface="Sora Medium" pitchFamily="34" charset="-122"/>
                <a:cs typeface="Times New Roman" panose="02020603050405020304" pitchFamily="18" charset="0"/>
              </a:rPr>
              <a:t>Evaluation Metrics</a:t>
            </a:r>
            <a:endParaRPr lang="en-US" sz="2050" dirty="0">
              <a:latin typeface="Times New Roman" panose="02020603050405020304" pitchFamily="18" charset="0"/>
              <a:cs typeface="Times New Roman" panose="02020603050405020304" pitchFamily="18" charset="0"/>
            </a:endParaRPr>
          </a:p>
        </p:txBody>
      </p:sp>
      <p:sp>
        <p:nvSpPr>
          <p:cNvPr id="9" name="Text 6"/>
          <p:cNvSpPr/>
          <p:nvPr/>
        </p:nvSpPr>
        <p:spPr>
          <a:xfrm>
            <a:off x="5132749" y="2809081"/>
            <a:ext cx="4180880" cy="2004536"/>
          </a:xfrm>
          <a:prstGeom prst="rect">
            <a:avLst/>
          </a:prstGeom>
          <a:noFill/>
          <a:ln/>
        </p:spPr>
        <p:txBody>
          <a:bodyPr wrap="square" lIns="0" tIns="0" rIns="0" bIns="0" rtlCol="0" anchor="t"/>
          <a:lstStyle/>
          <a:p>
            <a:pPr marL="0" indent="0" algn="ctr">
              <a:lnSpc>
                <a:spcPts val="2600"/>
              </a:lnSpc>
              <a:buNone/>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Several metrics are used to evaluate the model's performance, including accuracy, precision, recall, and F1-score. These metrics provide insights into the model's ability to correctly classify different terrain types and its overall effectiveness.</a:t>
            </a:r>
            <a:endParaRPr lang="en-US" sz="1600" dirty="0">
              <a:latin typeface="Times New Roman" panose="02020603050405020304" pitchFamily="18" charset="0"/>
              <a:cs typeface="Times New Roman" panose="02020603050405020304" pitchFamily="18" charset="0"/>
            </a:endParaRPr>
          </a:p>
        </p:txBody>
      </p:sp>
      <p:sp>
        <p:nvSpPr>
          <p:cNvPr id="10" name="Text 7"/>
          <p:cNvSpPr/>
          <p:nvPr/>
        </p:nvSpPr>
        <p:spPr>
          <a:xfrm>
            <a:off x="9497652" y="1420111"/>
            <a:ext cx="4180999" cy="688896"/>
          </a:xfrm>
          <a:prstGeom prst="rect">
            <a:avLst/>
          </a:prstGeom>
          <a:noFill/>
          <a:ln/>
        </p:spPr>
        <p:txBody>
          <a:bodyPr wrap="none" lIns="0" tIns="0" rIns="0" bIns="0" rtlCol="0" anchor="t"/>
          <a:lstStyle/>
          <a:p>
            <a:pPr marL="0" indent="0" algn="ctr">
              <a:lnSpc>
                <a:spcPts val="5400"/>
              </a:lnSpc>
              <a:buNone/>
            </a:pPr>
            <a:r>
              <a:rPr lang="en-US" sz="5400" dirty="0">
                <a:solidFill>
                  <a:srgbClr val="E0D6DE"/>
                </a:solidFill>
                <a:latin typeface="Times New Roman" panose="02020603050405020304" pitchFamily="18" charset="0"/>
                <a:ea typeface="Sora Medium" pitchFamily="34" charset="-122"/>
                <a:cs typeface="Times New Roman" panose="02020603050405020304" pitchFamily="18" charset="0"/>
              </a:rPr>
              <a:t>3</a:t>
            </a:r>
            <a:endParaRPr lang="en-US" sz="5400" dirty="0">
              <a:latin typeface="Times New Roman" panose="02020603050405020304" pitchFamily="18" charset="0"/>
              <a:cs typeface="Times New Roman" panose="02020603050405020304" pitchFamily="18" charset="0"/>
            </a:endParaRPr>
          </a:p>
        </p:txBody>
      </p:sp>
      <p:sp>
        <p:nvSpPr>
          <p:cNvPr id="11" name="Text 8"/>
          <p:cNvSpPr/>
          <p:nvPr/>
        </p:nvSpPr>
        <p:spPr>
          <a:xfrm>
            <a:off x="10089988" y="2369873"/>
            <a:ext cx="2996327" cy="326231"/>
          </a:xfrm>
          <a:prstGeom prst="rect">
            <a:avLst/>
          </a:prstGeom>
          <a:noFill/>
          <a:ln/>
        </p:spPr>
        <p:txBody>
          <a:bodyPr wrap="none" lIns="0" tIns="0" rIns="0" bIns="0" rtlCol="0" anchor="t"/>
          <a:lstStyle/>
          <a:p>
            <a:pPr marL="0" indent="0" algn="ctr">
              <a:lnSpc>
                <a:spcPts val="2550"/>
              </a:lnSpc>
              <a:buNone/>
            </a:pPr>
            <a:r>
              <a:rPr lang="en-US" sz="2050" dirty="0">
                <a:solidFill>
                  <a:srgbClr val="E0D6DE"/>
                </a:solidFill>
                <a:latin typeface="Times New Roman" panose="02020603050405020304" pitchFamily="18" charset="0"/>
                <a:ea typeface="Sora Medium" pitchFamily="34" charset="-122"/>
                <a:cs typeface="Times New Roman" panose="02020603050405020304" pitchFamily="18" charset="0"/>
              </a:rPr>
              <a:t>Identifying Overfitting</a:t>
            </a:r>
            <a:endParaRPr lang="en-US" sz="2050" dirty="0">
              <a:latin typeface="Times New Roman" panose="02020603050405020304" pitchFamily="18" charset="0"/>
              <a:cs typeface="Times New Roman" panose="02020603050405020304" pitchFamily="18" charset="0"/>
            </a:endParaRPr>
          </a:p>
        </p:txBody>
      </p:sp>
      <p:sp>
        <p:nvSpPr>
          <p:cNvPr id="12" name="Text 9"/>
          <p:cNvSpPr/>
          <p:nvPr/>
        </p:nvSpPr>
        <p:spPr>
          <a:xfrm>
            <a:off x="9497652" y="2821358"/>
            <a:ext cx="4180999" cy="1670447"/>
          </a:xfrm>
          <a:prstGeom prst="rect">
            <a:avLst/>
          </a:prstGeom>
          <a:noFill/>
          <a:ln/>
        </p:spPr>
        <p:txBody>
          <a:bodyPr wrap="square" lIns="0" tIns="0" rIns="0" bIns="0" rtlCol="0" anchor="t"/>
          <a:lstStyle/>
          <a:p>
            <a:pPr marL="0" indent="0" algn="ctr">
              <a:lnSpc>
                <a:spcPts val="2600"/>
              </a:lnSpc>
              <a:buNone/>
            </a:pPr>
            <a:r>
              <a:rPr lang="en-US" sz="1600" dirty="0">
                <a:solidFill>
                  <a:srgbClr val="E0D6DE"/>
                </a:solidFill>
                <a:latin typeface="Times New Roman" panose="02020603050405020304" pitchFamily="18" charset="0"/>
                <a:ea typeface="Noto Sans TC" pitchFamily="34" charset="-122"/>
                <a:cs typeface="Times New Roman" panose="02020603050405020304" pitchFamily="18" charset="0"/>
              </a:rPr>
              <a:t>If the model performs significantly better on the training set than the validation set, it indicates overfitting. This issue can be addressed by techniques such as regularization, dropout, or early stopping.</a:t>
            </a:r>
            <a:endParaRPr lang="en-US" sz="16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8EE8215F-ADBA-A3A4-3AA3-35F7B6C84E52}"/>
              </a:ext>
            </a:extLst>
          </p:cNvPr>
          <p:cNvSpPr txBox="1"/>
          <p:nvPr/>
        </p:nvSpPr>
        <p:spPr>
          <a:xfrm>
            <a:off x="509624" y="5991237"/>
            <a:ext cx="7315200" cy="746358"/>
          </a:xfrm>
          <a:prstGeom prst="rect">
            <a:avLst/>
          </a:prstGeom>
          <a:noFill/>
        </p:spPr>
        <p:txBody>
          <a:bodyPr wrap="square">
            <a:spAutoFit/>
          </a:bodyPr>
          <a:lstStyle/>
          <a:p>
            <a:pPr marL="0" indent="0">
              <a:lnSpc>
                <a:spcPts val="5100"/>
              </a:lnSpc>
              <a:buNone/>
            </a:pPr>
            <a:r>
              <a:rPr lang="en-US" sz="4400" dirty="0">
                <a:solidFill>
                  <a:srgbClr val="97B8FF"/>
                </a:solidFill>
                <a:latin typeface="Times New Roman" panose="02020603050405020304" pitchFamily="18" charset="0"/>
                <a:ea typeface="Sora Medium" pitchFamily="34" charset="-122"/>
                <a:cs typeface="Times New Roman" panose="02020603050405020304" pitchFamily="18" charset="0"/>
              </a:rPr>
              <a:t>Classification report</a:t>
            </a:r>
            <a:endParaRPr lang="en-US" sz="4400"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88F2BA81-3CA4-43E0-265C-10B2888A0611}"/>
              </a:ext>
            </a:extLst>
          </p:cNvPr>
          <p:cNvPicPr>
            <a:picLocks noChangeAspect="1"/>
          </p:cNvPicPr>
          <p:nvPr/>
        </p:nvPicPr>
        <p:blipFill>
          <a:blip r:embed="rId3"/>
          <a:stretch>
            <a:fillRect/>
          </a:stretch>
        </p:blipFill>
        <p:spPr>
          <a:xfrm>
            <a:off x="12562098" y="7794492"/>
            <a:ext cx="2068302" cy="353124"/>
          </a:xfrm>
          <a:prstGeom prst="rect">
            <a:avLst/>
          </a:prstGeom>
        </p:spPr>
      </p:pic>
      <p:pic>
        <p:nvPicPr>
          <p:cNvPr id="22" name="Picture 21">
            <a:extLst>
              <a:ext uri="{FF2B5EF4-FFF2-40B4-BE49-F238E27FC236}">
                <a16:creationId xmlns:a16="http://schemas.microsoft.com/office/drawing/2014/main" id="{FD09BF2D-9E1B-B488-E0D8-95001C70DD23}"/>
              </a:ext>
            </a:extLst>
          </p:cNvPr>
          <p:cNvPicPr>
            <a:picLocks noChangeAspect="1"/>
          </p:cNvPicPr>
          <p:nvPr/>
        </p:nvPicPr>
        <p:blipFill>
          <a:blip r:embed="rId4"/>
          <a:stretch>
            <a:fillRect/>
          </a:stretch>
        </p:blipFill>
        <p:spPr>
          <a:xfrm>
            <a:off x="7963184" y="5353157"/>
            <a:ext cx="5014395" cy="24767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A1E1B8-E218-3A3D-E023-33BC1AB99800}"/>
              </a:ext>
            </a:extLst>
          </p:cNvPr>
          <p:cNvPicPr>
            <a:picLocks noChangeAspect="1"/>
          </p:cNvPicPr>
          <p:nvPr/>
        </p:nvPicPr>
        <p:blipFill>
          <a:blip r:embed="rId2"/>
          <a:stretch>
            <a:fillRect/>
          </a:stretch>
        </p:blipFill>
        <p:spPr>
          <a:xfrm>
            <a:off x="8991964" y="820795"/>
            <a:ext cx="4443993" cy="3593599"/>
          </a:xfrm>
          <a:prstGeom prst="rect">
            <a:avLst/>
          </a:prstGeom>
        </p:spPr>
      </p:pic>
      <p:pic>
        <p:nvPicPr>
          <p:cNvPr id="5" name="Picture 4">
            <a:extLst>
              <a:ext uri="{FF2B5EF4-FFF2-40B4-BE49-F238E27FC236}">
                <a16:creationId xmlns:a16="http://schemas.microsoft.com/office/drawing/2014/main" id="{F40160F6-20DB-23B4-A0D6-884D0A455B7F}"/>
              </a:ext>
            </a:extLst>
          </p:cNvPr>
          <p:cNvPicPr>
            <a:picLocks noChangeAspect="1"/>
          </p:cNvPicPr>
          <p:nvPr/>
        </p:nvPicPr>
        <p:blipFill>
          <a:blip r:embed="rId3"/>
          <a:stretch>
            <a:fillRect/>
          </a:stretch>
        </p:blipFill>
        <p:spPr>
          <a:xfrm>
            <a:off x="1021512" y="820795"/>
            <a:ext cx="4727457" cy="3593599"/>
          </a:xfrm>
          <a:prstGeom prst="rect">
            <a:avLst/>
          </a:prstGeom>
        </p:spPr>
      </p:pic>
      <p:sp>
        <p:nvSpPr>
          <p:cNvPr id="6" name="TextBox 5">
            <a:extLst>
              <a:ext uri="{FF2B5EF4-FFF2-40B4-BE49-F238E27FC236}">
                <a16:creationId xmlns:a16="http://schemas.microsoft.com/office/drawing/2014/main" id="{A41DE473-D5B1-AD65-CC8F-5A7A558DC19F}"/>
              </a:ext>
            </a:extLst>
          </p:cNvPr>
          <p:cNvSpPr txBox="1"/>
          <p:nvPr/>
        </p:nvSpPr>
        <p:spPr>
          <a:xfrm>
            <a:off x="1021511" y="4766008"/>
            <a:ext cx="4727457" cy="2369880"/>
          </a:xfrm>
          <a:prstGeom prst="rect">
            <a:avLst/>
          </a:prstGeom>
          <a:noFill/>
        </p:spPr>
        <p:txBody>
          <a:bodyPr wrap="square" rtlCol="0">
            <a:spAutoFit/>
          </a:bodyPr>
          <a:lstStyle/>
          <a:p>
            <a:r>
              <a:rPr lang="en-GB" dirty="0">
                <a:solidFill>
                  <a:schemeClr val="bg1"/>
                </a:solidFill>
              </a:rPr>
              <a:t> </a:t>
            </a:r>
            <a:r>
              <a:rPr lang="en-GB" sz="2000" dirty="0">
                <a:solidFill>
                  <a:schemeClr val="bg1"/>
                </a:solidFill>
              </a:rPr>
              <a:t>Model Accuracy Graph</a:t>
            </a:r>
          </a:p>
          <a:p>
            <a:endParaRPr lang="en-GB" sz="2000" dirty="0">
              <a:solidFill>
                <a:schemeClr val="bg1"/>
              </a:solidFill>
            </a:endParaRPr>
          </a:p>
          <a:p>
            <a:r>
              <a:rPr lang="en-GB" dirty="0">
                <a:solidFill>
                  <a:schemeClr val="bg1"/>
                </a:solidFill>
              </a:rPr>
              <a:t>Observation:The training accuracy steadily increases, approaching 90% or higher by the end of training. The validation accuracy fluctuates but generally tracks the training accuracy, indicating that the model is learning effectively and not overfitting significantly.</a:t>
            </a:r>
            <a:endParaRPr lang="en-IN" dirty="0">
              <a:solidFill>
                <a:schemeClr val="bg1"/>
              </a:solidFill>
            </a:endParaRPr>
          </a:p>
        </p:txBody>
      </p:sp>
      <p:sp>
        <p:nvSpPr>
          <p:cNvPr id="8" name="TextBox 7">
            <a:extLst>
              <a:ext uri="{FF2B5EF4-FFF2-40B4-BE49-F238E27FC236}">
                <a16:creationId xmlns:a16="http://schemas.microsoft.com/office/drawing/2014/main" id="{9D747632-A584-A235-1C65-58FA007051F5}"/>
              </a:ext>
            </a:extLst>
          </p:cNvPr>
          <p:cNvSpPr txBox="1"/>
          <p:nvPr/>
        </p:nvSpPr>
        <p:spPr>
          <a:xfrm>
            <a:off x="8991964" y="4873451"/>
            <a:ext cx="4443993" cy="2308324"/>
          </a:xfrm>
          <a:prstGeom prst="rect">
            <a:avLst/>
          </a:prstGeom>
          <a:noFill/>
        </p:spPr>
        <p:txBody>
          <a:bodyPr wrap="square" rtlCol="0">
            <a:spAutoFit/>
          </a:bodyPr>
          <a:lstStyle/>
          <a:p>
            <a:r>
              <a:rPr lang="en-GB" dirty="0">
                <a:solidFill>
                  <a:schemeClr val="bg1"/>
                </a:solidFill>
              </a:rPr>
              <a:t>Model Loss Graph</a:t>
            </a:r>
          </a:p>
          <a:p>
            <a:endParaRPr lang="en-GB" dirty="0">
              <a:solidFill>
                <a:schemeClr val="bg1"/>
              </a:solidFill>
            </a:endParaRPr>
          </a:p>
          <a:p>
            <a:r>
              <a:rPr lang="en-GB" dirty="0">
                <a:solidFill>
                  <a:schemeClr val="bg1"/>
                </a:solidFill>
              </a:rPr>
              <a:t>Observation: Training loss decreases rapidly within the first few epochs and stabilizes at a low value. Validation loss remains relatively stable and follows the same pattern as training loss, indicating consistency between training and validation</a:t>
            </a:r>
            <a:r>
              <a:rPr lang="en-GB" dirty="0"/>
              <a:t>.</a:t>
            </a:r>
            <a:endParaRPr lang="en-IN" dirty="0"/>
          </a:p>
        </p:txBody>
      </p:sp>
      <p:pic>
        <p:nvPicPr>
          <p:cNvPr id="2" name="Picture 1">
            <a:extLst>
              <a:ext uri="{FF2B5EF4-FFF2-40B4-BE49-F238E27FC236}">
                <a16:creationId xmlns:a16="http://schemas.microsoft.com/office/drawing/2014/main" id="{D006FCDE-93F5-4DC6-EBAD-A042D5D47BD0}"/>
              </a:ext>
            </a:extLst>
          </p:cNvPr>
          <p:cNvPicPr>
            <a:picLocks noChangeAspect="1"/>
          </p:cNvPicPr>
          <p:nvPr/>
        </p:nvPicPr>
        <p:blipFill>
          <a:blip r:embed="rId4"/>
          <a:stretch>
            <a:fillRect/>
          </a:stretch>
        </p:blipFill>
        <p:spPr>
          <a:xfrm>
            <a:off x="12562098" y="7794492"/>
            <a:ext cx="2068302" cy="353124"/>
          </a:xfrm>
          <a:prstGeom prst="rect">
            <a:avLst/>
          </a:prstGeom>
        </p:spPr>
      </p:pic>
    </p:spTree>
    <p:extLst>
      <p:ext uri="{BB962C8B-B14F-4D97-AF65-F5344CB8AC3E}">
        <p14:creationId xmlns:p14="http://schemas.microsoft.com/office/powerpoint/2010/main" val="2797386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TotalTime>
  <Words>1332</Words>
  <Application>Microsoft Office PowerPoint</Application>
  <PresentationFormat>Custom</PresentationFormat>
  <Paragraphs>112</Paragraphs>
  <Slides>13</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jatin p</cp:lastModifiedBy>
  <cp:revision>8</cp:revision>
  <dcterms:created xsi:type="dcterms:W3CDTF">2024-11-19T12:43:59Z</dcterms:created>
  <dcterms:modified xsi:type="dcterms:W3CDTF">2024-11-20T06:19:41Z</dcterms:modified>
</cp:coreProperties>
</file>